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9" autoAdjust="0"/>
    <p:restoredTop sz="94660"/>
  </p:normalViewPr>
  <p:slideViewPr>
    <p:cSldViewPr snapToGrid="0">
      <p:cViewPr>
        <p:scale>
          <a:sx n="100" d="100"/>
          <a:sy n="100" d="100"/>
        </p:scale>
        <p:origin x="648"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png"/><Relationship Id="rId1" Type="http://schemas.openxmlformats.org/officeDocument/2006/relationships/vmlDrawing" Target="../drawings/vmlDrawing3.v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blauer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smtClean="0"/>
              <a:t>Titelmasterformat durch Klicken bearbeiten</a:t>
            </a:r>
            <a:endParaRPr lang="de-DE" dirty="0"/>
          </a:p>
        </p:txBody>
      </p:sp>
      <p:graphicFrame>
        <p:nvGraphicFramePr>
          <p:cNvPr id="4" name="Object 3"/>
          <p:cNvGraphicFramePr>
            <a:graphicFrameLocks noChangeAspect="1"/>
          </p:cNvGraphicFramePr>
          <p:nvPr userDrawn="1">
            <p:extLst>
              <p:ext uri="{D42A27DB-BD31-4B8C-83A1-F6EECF244321}">
                <p14:modId xmlns:p14="http://schemas.microsoft.com/office/powerpoint/2010/main" val="833236826"/>
              </p:ext>
            </p:extLst>
          </p:nvPr>
        </p:nvGraphicFramePr>
        <p:xfrm>
          <a:off x="210220" y="6220746"/>
          <a:ext cx="700120" cy="463054"/>
        </p:xfrm>
        <a:graphic>
          <a:graphicData uri="http://schemas.openxmlformats.org/presentationml/2006/ole">
            <mc:AlternateContent xmlns:mc="http://schemas.openxmlformats.org/markup-compatibility/2006">
              <mc:Choice xmlns:v="urn:schemas-microsoft-com:vml" Requires="v">
                <p:oleObj spid="_x0000_s1062" name="Image" r:id="rId3" imgW="4012698" imgH="2653968" progId="">
                  <p:embed/>
                </p:oleObj>
              </mc:Choice>
              <mc:Fallback>
                <p:oleObj name="Image" r:id="rId3" imgW="4012698" imgH="2653968"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20" y="6220746"/>
                        <a:ext cx="700120" cy="463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hne Text rosa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graphicFrame>
        <p:nvGraphicFramePr>
          <p:cNvPr id="5" name="Object 2"/>
          <p:cNvGraphicFramePr>
            <a:graphicFrameLocks noChangeAspect="1"/>
          </p:cNvGraphicFramePr>
          <p:nvPr userDrawn="1">
            <p:extLst>
              <p:ext uri="{D42A27DB-BD31-4B8C-83A1-F6EECF244321}">
                <p14:modId xmlns:p14="http://schemas.microsoft.com/office/powerpoint/2010/main" val="2409577805"/>
              </p:ext>
            </p:extLst>
          </p:nvPr>
        </p:nvGraphicFramePr>
        <p:xfrm>
          <a:off x="251536" y="6255690"/>
          <a:ext cx="617488" cy="393166"/>
        </p:xfrm>
        <a:graphic>
          <a:graphicData uri="http://schemas.openxmlformats.org/presentationml/2006/ole">
            <mc:AlternateContent xmlns:mc="http://schemas.openxmlformats.org/markup-compatibility/2006">
              <mc:Choice xmlns:v="urn:schemas-microsoft-com:vml" Requires="v">
                <p:oleObj spid="_x0000_s2086" name="Image" r:id="rId3" imgW="3250794" imgH="2069841" progId="">
                  <p:embed/>
                </p:oleObj>
              </mc:Choice>
              <mc:Fallback>
                <p:oleObj name="Image" r:id="rId3" imgW="3250794" imgH="2069841"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36" y="6255690"/>
                        <a:ext cx="617488" cy="393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912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t Text blauer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smtClean="0"/>
              <a:t>Titelmasterformat durch Klicken bearbeiten</a:t>
            </a:r>
            <a:endParaRPr lang="de-DE"/>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Object 3"/>
          <p:cNvGraphicFramePr>
            <a:graphicFrameLocks noChangeAspect="1"/>
          </p:cNvGraphicFramePr>
          <p:nvPr userDrawn="1">
            <p:extLst>
              <p:ext uri="{D42A27DB-BD31-4B8C-83A1-F6EECF244321}">
                <p14:modId xmlns:p14="http://schemas.microsoft.com/office/powerpoint/2010/main" val="257275211"/>
              </p:ext>
            </p:extLst>
          </p:nvPr>
        </p:nvGraphicFramePr>
        <p:xfrm>
          <a:off x="210220" y="6220746"/>
          <a:ext cx="700120" cy="463054"/>
        </p:xfrm>
        <a:graphic>
          <a:graphicData uri="http://schemas.openxmlformats.org/presentationml/2006/ole">
            <mc:AlternateContent xmlns:mc="http://schemas.openxmlformats.org/markup-compatibility/2006">
              <mc:Choice xmlns:v="urn:schemas-microsoft-com:vml" Requires="v">
                <p:oleObj spid="_x0000_s3110" name="Image" r:id="rId3" imgW="4012698" imgH="2653968" progId="">
                  <p:embed/>
                </p:oleObj>
              </mc:Choice>
              <mc:Fallback>
                <p:oleObj name="Image" r:id="rId3" imgW="4012698" imgH="2653968"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20" y="6220746"/>
                        <a:ext cx="700120" cy="463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smtClean="0"/>
              <a:t>Alternatives (</a:t>
            </a:r>
            <a:r>
              <a:rPr lang="de-DE" dirty="0" err="1" smtClean="0"/>
              <a:t>use</a:t>
            </a:r>
            <a:r>
              <a:rPr lang="de-DE" dirty="0" smtClean="0"/>
              <a:t> </a:t>
            </a:r>
            <a:r>
              <a:rPr lang="de-DE" dirty="0" err="1" smtClean="0"/>
              <a:t>provided</a:t>
            </a:r>
            <a:r>
              <a:rPr lang="de-DE" dirty="0" smtClean="0"/>
              <a:t> </a:t>
            </a:r>
            <a:r>
              <a:rPr lang="de-DE" dirty="0" err="1" smtClean="0"/>
              <a:t>tabs</a:t>
            </a:r>
            <a:r>
              <a:rPr lang="de-DE" dirty="0" smtClean="0"/>
              <a:t>)</a:t>
            </a:r>
            <a:endParaRPr lang="de-DE" dirty="0"/>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smtClean="0"/>
              <a:t>Action </a:t>
            </a:r>
            <a:r>
              <a:rPr lang="de-DE" dirty="0" err="1" smtClean="0"/>
              <a:t>to</a:t>
            </a:r>
            <a:r>
              <a:rPr lang="de-DE" dirty="0" smtClean="0"/>
              <a:t> do</a:t>
            </a:r>
            <a:endParaRPr lang="de-DE" dirty="0"/>
          </a:p>
        </p:txBody>
      </p:sp>
    </p:spTree>
    <p:extLst>
      <p:ext uri="{BB962C8B-B14F-4D97-AF65-F5344CB8AC3E}">
        <p14:creationId xmlns:p14="http://schemas.microsoft.com/office/powerpoint/2010/main" val="231147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smtClean="0"/>
              <a:t>Tue</a:t>
            </a:r>
            <a:endParaRPr lang="de-DE"/>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mtClean="0"/>
              <a:t>Alternatives (</a:t>
            </a:r>
            <a:r>
              <a:rPr lang="de-DE" err="1" smtClean="0"/>
              <a:t>use</a:t>
            </a:r>
            <a:r>
              <a:rPr lang="de-DE" smtClean="0"/>
              <a:t> </a:t>
            </a:r>
            <a:r>
              <a:rPr lang="de-DE" err="1" smtClean="0"/>
              <a:t>provided</a:t>
            </a:r>
            <a:r>
              <a:rPr lang="de-DE" smtClean="0"/>
              <a:t> </a:t>
            </a:r>
            <a:r>
              <a:rPr lang="de-DE" err="1" smtClean="0"/>
              <a:t>tabs</a:t>
            </a:r>
            <a:r>
              <a:rPr lang="de-DE" smtClean="0"/>
              <a:t>)</a:t>
            </a:r>
            <a:endParaRPr lang="de-DE"/>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5"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6"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40526" y="317129"/>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815608"/>
          </a:xfrm>
          <a:prstGeom prst="rect">
            <a:avLst/>
          </a:prstGeom>
          <a:noFill/>
        </p:spPr>
        <p:txBody>
          <a:bodyPr wrap="square" rtlCol="0">
            <a:spAutoFit/>
          </a:bodyPr>
          <a:lstStyle/>
          <a:p>
            <a:pPr algn="r"/>
            <a:r>
              <a:rPr lang="de-DE" dirty="0" smtClean="0"/>
              <a:t>Ein </a:t>
            </a:r>
            <a:r>
              <a:rPr lang="de-DE" dirty="0" err="1" smtClean="0"/>
              <a:t>mbot</a:t>
            </a:r>
            <a:r>
              <a:rPr lang="de-DE" dirty="0" smtClean="0"/>
              <a:t> Fortgeschrittenen-Workshop</a:t>
            </a:r>
          </a:p>
          <a:p>
            <a:pPr algn="r"/>
            <a:r>
              <a:rPr lang="de-DE" dirty="0" smtClean="0"/>
              <a:t>für Kinder</a:t>
            </a:r>
          </a:p>
          <a:p>
            <a:pPr algn="r"/>
            <a:r>
              <a:rPr lang="de-DE" sz="1100" dirty="0" smtClean="0"/>
              <a:t>von Stefan Höhn</a:t>
            </a:r>
            <a:endParaRPr lang="de-DE" sz="1100" dirty="0"/>
          </a:p>
        </p:txBody>
      </p:sp>
      <p:pic>
        <p:nvPicPr>
          <p:cNvPr id="3" name="Picture 145"/>
          <p:cNvPicPr>
            <a:picLocks noChangeAspect="1" noChangeArrowheads="1"/>
          </p:cNvPicPr>
          <p:nvPr/>
        </p:nvPicPr>
        <p:blipFill>
          <a:blip r:embed="rId2" cstate="print"/>
          <a:srcRect/>
          <a:stretch>
            <a:fillRect/>
          </a:stretch>
        </p:blipFill>
        <p:spPr bwMode="auto">
          <a:xfrm>
            <a:off x="3619153" y="4088160"/>
            <a:ext cx="1847230" cy="1386424"/>
          </a:xfrm>
          <a:prstGeom prst="rect">
            <a:avLst/>
          </a:prstGeom>
          <a:noFill/>
          <a:ln w="9525">
            <a:noFill/>
            <a:miter lim="800000"/>
            <a:headEnd/>
            <a:tailEnd/>
          </a:ln>
        </p:spPr>
      </p:pic>
    </p:spTree>
    <p:extLst>
      <p:ext uri="{BB962C8B-B14F-4D97-AF65-F5344CB8AC3E}">
        <p14:creationId xmlns:p14="http://schemas.microsoft.com/office/powerpoint/2010/main" val="3660826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Jetzt wird es richtig cool!</a:t>
            </a:r>
            <a:endParaRPr lang="de-DE" dirty="0"/>
          </a:p>
        </p:txBody>
      </p:sp>
      <p:sp>
        <p:nvSpPr>
          <p:cNvPr id="7" name="Textplatzhalter 8"/>
          <p:cNvSpPr txBox="1">
            <a:spLocks/>
          </p:cNvSpPr>
          <p:nvPr/>
        </p:nvSpPr>
        <p:spPr>
          <a:xfrm>
            <a:off x="5861050" y="892176"/>
            <a:ext cx="4925916" cy="770369"/>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dirty="0" smtClean="0"/>
              <a:t>2) und nun müssen wir ihn </a:t>
            </a:r>
            <a:r>
              <a:rPr lang="de-DE" dirty="0" smtClean="0">
                <a:solidFill>
                  <a:srgbClr val="FF0000"/>
                </a:solidFill>
              </a:rPr>
              <a:t>noch links reindrehen </a:t>
            </a:r>
            <a:r>
              <a:rPr lang="de-DE" dirty="0" smtClean="0"/>
              <a:t>lassen, wenn der Sensor = </a:t>
            </a:r>
            <a:r>
              <a:rPr lang="de-DE" i="1" dirty="0" smtClean="0"/>
              <a:t>____ </a:t>
            </a:r>
            <a:r>
              <a:rPr lang="de-DE" dirty="0" smtClean="0"/>
              <a:t>anzeigt?</a:t>
            </a:r>
            <a:endParaRPr lang="de-DE" dirty="0"/>
          </a:p>
        </p:txBody>
      </p:sp>
      <p:sp>
        <p:nvSpPr>
          <p:cNvPr id="14" name="Textplatzhalter 8"/>
          <p:cNvSpPr txBox="1">
            <a:spLocks/>
          </p:cNvSpPr>
          <p:nvPr/>
        </p:nvSpPr>
        <p:spPr>
          <a:xfrm>
            <a:off x="725584" y="892176"/>
            <a:ext cx="4925916" cy="51530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dirty="0" smtClean="0"/>
              <a:t>und so sieht es jetzt aus:</a:t>
            </a:r>
            <a:endParaRPr lang="de-DE" dirty="0"/>
          </a:p>
        </p:txBody>
      </p:sp>
      <p:pic>
        <p:nvPicPr>
          <p:cNvPr id="2" name="Picture 1"/>
          <p:cNvPicPr>
            <a:picLocks noChangeAspect="1"/>
          </p:cNvPicPr>
          <p:nvPr/>
        </p:nvPicPr>
        <p:blipFill>
          <a:blip r:embed="rId2"/>
          <a:stretch>
            <a:fillRect/>
          </a:stretch>
        </p:blipFill>
        <p:spPr>
          <a:xfrm>
            <a:off x="725584" y="1452336"/>
            <a:ext cx="4483100" cy="4737100"/>
          </a:xfrm>
          <a:prstGeom prst="rect">
            <a:avLst/>
          </a:prstGeom>
        </p:spPr>
      </p:pic>
      <p:pic>
        <p:nvPicPr>
          <p:cNvPr id="3" name="Picture 2"/>
          <p:cNvPicPr>
            <a:picLocks noChangeAspect="1"/>
          </p:cNvPicPr>
          <p:nvPr/>
        </p:nvPicPr>
        <p:blipFill>
          <a:blip r:embed="rId3"/>
          <a:stretch>
            <a:fillRect/>
          </a:stretch>
        </p:blipFill>
        <p:spPr>
          <a:xfrm>
            <a:off x="6761100" y="2969738"/>
            <a:ext cx="4203700" cy="1892300"/>
          </a:xfrm>
          <a:prstGeom prst="rect">
            <a:avLst/>
          </a:prstGeom>
        </p:spPr>
      </p:pic>
      <p:sp>
        <p:nvSpPr>
          <p:cNvPr id="13" name="Right Arrow 12"/>
          <p:cNvSpPr/>
          <p:nvPr/>
        </p:nvSpPr>
        <p:spPr>
          <a:xfrm rot="5400000">
            <a:off x="8494650" y="2199369"/>
            <a:ext cx="431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87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Gratulation!</a:t>
            </a:r>
            <a:endParaRPr lang="de-DE"/>
          </a:p>
        </p:txBody>
      </p:sp>
      <p:sp>
        <p:nvSpPr>
          <p:cNvPr id="14" name="Textplatzhalter 8"/>
          <p:cNvSpPr txBox="1">
            <a:spLocks/>
          </p:cNvSpPr>
          <p:nvPr/>
        </p:nvSpPr>
        <p:spPr>
          <a:xfrm>
            <a:off x="725584" y="892176"/>
            <a:ext cx="4925916" cy="51530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smtClean="0"/>
              <a:t>Wow! Ihr seid ganz schön cool! Das ist schon ein ganz schön kompliziertes Programm! </a:t>
            </a:r>
          </a:p>
          <a:p>
            <a:pPr marL="57150" indent="-285750">
              <a:tabLst>
                <a:tab pos="304800" algn="l"/>
                <a:tab pos="1081088" algn="l"/>
                <a:tab pos="2152650" algn="l"/>
                <a:tab pos="3233738" algn="l"/>
                <a:tab pos="4303713" algn="l"/>
                <a:tab pos="5386388" algn="l"/>
              </a:tabLst>
            </a:pPr>
            <a:endParaRPr lang="de-DE" sz="1000"/>
          </a:p>
          <a:p>
            <a:pPr marL="57150" indent="-285750">
              <a:tabLst>
                <a:tab pos="304800" algn="l"/>
                <a:tab pos="1081088" algn="l"/>
                <a:tab pos="2152650" algn="l"/>
                <a:tab pos="3233738" algn="l"/>
                <a:tab pos="4303713" algn="l"/>
                <a:tab pos="5386388" algn="l"/>
              </a:tabLst>
            </a:pPr>
            <a:r>
              <a:rPr lang="de-DE" smtClean="0"/>
              <a:t>Herzlichen Glückwunsch im Club der richtigen Programmierer!</a:t>
            </a:r>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endParaRPr lang="de-DE" smtClean="0"/>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endParaRPr lang="de-DE" smtClean="0"/>
          </a:p>
          <a:p>
            <a:pPr marL="57150" indent="-285750">
              <a:tabLst>
                <a:tab pos="304800" algn="l"/>
                <a:tab pos="1081088" algn="l"/>
                <a:tab pos="2152650" algn="l"/>
                <a:tab pos="3233738" algn="l"/>
                <a:tab pos="4303713" algn="l"/>
                <a:tab pos="5386388" algn="l"/>
              </a:tabLst>
            </a:pPr>
            <a:r>
              <a:rPr lang="de-DE" smtClean="0"/>
              <a:t>Habt ihr Lust, eure eigenen Strecken zu malen?</a:t>
            </a:r>
          </a:p>
          <a:p>
            <a:pPr marL="57150" indent="-285750">
              <a:tabLst>
                <a:tab pos="304800" algn="l"/>
                <a:tab pos="1081088" algn="l"/>
                <a:tab pos="2152650" algn="l"/>
                <a:tab pos="3233738" algn="l"/>
                <a:tab pos="4303713" algn="l"/>
                <a:tab pos="5386388" algn="l"/>
              </a:tabLst>
            </a:pPr>
            <a:r>
              <a:rPr lang="de-DE" smtClean="0"/>
              <a:t>Und lasst die Lampen angehen, wenn </a:t>
            </a:r>
            <a:r>
              <a:rPr lang="de-DE" err="1" smtClean="0"/>
              <a:t>mBot</a:t>
            </a:r>
            <a:r>
              <a:rPr lang="de-DE" smtClean="0"/>
              <a:t> sich links oder rechts reindreht !</a:t>
            </a:r>
          </a:p>
          <a:p>
            <a:pPr marL="57150" indent="-285750">
              <a:tabLst>
                <a:tab pos="304800" algn="l"/>
                <a:tab pos="1081088" algn="l"/>
                <a:tab pos="2152650" algn="l"/>
                <a:tab pos="3233738" algn="l"/>
                <a:tab pos="4303713" algn="l"/>
                <a:tab pos="5386388" algn="l"/>
              </a:tabLst>
            </a:pPr>
            <a:r>
              <a:rPr lang="de-DE" smtClean="0"/>
              <a:t>Baue den Ultraschall-Sensor ein und lass </a:t>
            </a:r>
            <a:r>
              <a:rPr lang="de-DE" err="1" smtClean="0"/>
              <a:t>mBot</a:t>
            </a:r>
            <a:r>
              <a:rPr lang="de-DE" smtClean="0"/>
              <a:t> stehenbleiben, wenn ein Hindernis kommt</a:t>
            </a:r>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r>
              <a:rPr lang="de-DE" smtClean="0"/>
              <a:t>Dann mal los!</a:t>
            </a:r>
          </a:p>
        </p:txBody>
      </p:sp>
      <p:pic>
        <p:nvPicPr>
          <p:cNvPr id="16" name="Picture 145"/>
          <p:cNvPicPr>
            <a:picLocks noChangeAspect="1" noChangeArrowheads="1"/>
          </p:cNvPicPr>
          <p:nvPr/>
        </p:nvPicPr>
        <p:blipFill>
          <a:blip r:embed="rId2" cstate="print"/>
          <a:srcRect/>
          <a:stretch>
            <a:fillRect/>
          </a:stretch>
        </p:blipFill>
        <p:spPr bwMode="auto">
          <a:xfrm>
            <a:off x="2805291" y="2124228"/>
            <a:ext cx="2311996" cy="1735251"/>
          </a:xfrm>
          <a:prstGeom prst="rect">
            <a:avLst/>
          </a:prstGeom>
          <a:noFill/>
          <a:ln w="9525">
            <a:noFill/>
            <a:miter lim="800000"/>
            <a:headEnd/>
            <a:tailEnd/>
          </a:ln>
        </p:spPr>
      </p:pic>
      <p:pic>
        <p:nvPicPr>
          <p:cNvPr id="19" name="Picture 18"/>
          <p:cNvPicPr>
            <a:picLocks noChangeAspect="1"/>
          </p:cNvPicPr>
          <p:nvPr/>
        </p:nvPicPr>
        <p:blipFill>
          <a:blip r:embed="rId3"/>
          <a:stretch>
            <a:fillRect/>
          </a:stretch>
        </p:blipFill>
        <p:spPr>
          <a:xfrm>
            <a:off x="3342213" y="5558255"/>
            <a:ext cx="2024456" cy="1100890"/>
          </a:xfrm>
          <a:prstGeom prst="rect">
            <a:avLst/>
          </a:prstGeom>
        </p:spPr>
      </p:pic>
      <p:pic>
        <p:nvPicPr>
          <p:cNvPr id="2" name="Picture 1"/>
          <p:cNvPicPr>
            <a:picLocks noChangeAspect="1"/>
          </p:cNvPicPr>
          <p:nvPr/>
        </p:nvPicPr>
        <p:blipFill>
          <a:blip r:embed="rId4"/>
          <a:stretch>
            <a:fillRect/>
          </a:stretch>
        </p:blipFill>
        <p:spPr>
          <a:xfrm>
            <a:off x="6090079" y="892176"/>
            <a:ext cx="4356100" cy="6083300"/>
          </a:xfrm>
          <a:prstGeom prst="rect">
            <a:avLst/>
          </a:prstGeom>
        </p:spPr>
      </p:pic>
    </p:spTree>
    <p:extLst>
      <p:ext uri="{BB962C8B-B14F-4D97-AF65-F5344CB8AC3E}">
        <p14:creationId xmlns:p14="http://schemas.microsoft.com/office/powerpoint/2010/main" val="1591260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err="1" smtClean="0"/>
              <a:t>mBot</a:t>
            </a:r>
            <a:r>
              <a:rPr lang="de-DE" smtClean="0"/>
              <a:t> weicht aus</a:t>
            </a:r>
            <a:endParaRPr lang="de-DE"/>
          </a:p>
        </p:txBody>
      </p:sp>
      <p:sp>
        <p:nvSpPr>
          <p:cNvPr id="4" name="Textplatzhalter 8"/>
          <p:cNvSpPr txBox="1">
            <a:spLocks/>
          </p:cNvSpPr>
          <p:nvPr/>
        </p:nvSpPr>
        <p:spPr>
          <a:xfrm>
            <a:off x="730035" y="817482"/>
            <a:ext cx="8117081" cy="4443287"/>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6038" indent="0">
              <a:tabLst>
                <a:tab pos="342900" algn="l"/>
                <a:tab pos="2152650" algn="l"/>
                <a:tab pos="3233738" algn="l"/>
                <a:tab pos="4303713" algn="l"/>
                <a:tab pos="5386388" algn="l"/>
              </a:tabLst>
            </a:pPr>
            <a:r>
              <a:rPr lang="de-DE" dirty="0" smtClean="0">
                <a:latin typeface="DIN" charset="0"/>
                <a:ea typeface="DIN" charset="0"/>
                <a:cs typeface="DIN" charset="0"/>
              </a:rPr>
              <a:t>Baut eine Wand auf wie auf dem rechten Bild zu sehen und stellt den </a:t>
            </a:r>
            <a:r>
              <a:rPr lang="de-DE" dirty="0" err="1" smtClean="0">
                <a:latin typeface="DIN" charset="0"/>
                <a:ea typeface="DIN" charset="0"/>
                <a:cs typeface="DIN" charset="0"/>
              </a:rPr>
              <a:t>mBot</a:t>
            </a:r>
            <a:r>
              <a:rPr lang="de-DE" dirty="0" smtClean="0">
                <a:latin typeface="DIN" charset="0"/>
                <a:ea typeface="DIN" charset="0"/>
                <a:cs typeface="DIN" charset="0"/>
              </a:rPr>
              <a:t> hinein.</a:t>
            </a:r>
          </a:p>
          <a:p>
            <a:pPr marL="114300" indent="-342900">
              <a:tabLst>
                <a:tab pos="342900" algn="l"/>
                <a:tab pos="2152650" algn="l"/>
                <a:tab pos="3233738" algn="l"/>
                <a:tab pos="4303713" algn="l"/>
                <a:tab pos="5386388" algn="l"/>
              </a:tabLst>
            </a:pPr>
            <a:endParaRPr lang="de-DE" sz="800" dirty="0">
              <a:latin typeface="DIN" charset="0"/>
              <a:ea typeface="DIN" charset="0"/>
              <a:cs typeface="DIN" charset="0"/>
            </a:endParaRPr>
          </a:p>
          <a:p>
            <a:pPr marL="46038" indent="0">
              <a:tabLst>
                <a:tab pos="342900" algn="l"/>
                <a:tab pos="2152650" algn="l"/>
                <a:tab pos="3233738" algn="l"/>
                <a:tab pos="4303713" algn="l"/>
                <a:tab pos="5386388" algn="l"/>
              </a:tabLst>
            </a:pPr>
            <a:r>
              <a:rPr lang="de-DE" dirty="0">
                <a:latin typeface="DIN" charset="0"/>
                <a:ea typeface="DIN" charset="0"/>
                <a:cs typeface="DIN" charset="0"/>
              </a:rPr>
              <a:t>Die Aufgabe ist, dass der </a:t>
            </a:r>
            <a:r>
              <a:rPr lang="de-DE" dirty="0" err="1">
                <a:latin typeface="DIN" charset="0"/>
                <a:ea typeface="DIN" charset="0"/>
                <a:cs typeface="DIN" charset="0"/>
              </a:rPr>
              <a:t>mBot</a:t>
            </a:r>
            <a:r>
              <a:rPr lang="de-DE" dirty="0">
                <a:latin typeface="DIN" charset="0"/>
                <a:ea typeface="DIN" charset="0"/>
                <a:cs typeface="DIN" charset="0"/>
              </a:rPr>
              <a:t> nicht gegen die Wand fährt, sondern kurz  </a:t>
            </a:r>
            <a:r>
              <a:rPr lang="de-DE" dirty="0" smtClean="0">
                <a:latin typeface="DIN" charset="0"/>
                <a:ea typeface="DIN" charset="0"/>
                <a:cs typeface="DIN" charset="0"/>
              </a:rPr>
              <a:t>davor </a:t>
            </a:r>
            <a:r>
              <a:rPr lang="de-DE" dirty="0">
                <a:latin typeface="DIN" charset="0"/>
                <a:ea typeface="DIN" charset="0"/>
                <a:cs typeface="DIN" charset="0"/>
              </a:rPr>
              <a:t>sich für eine kurze Zeit zur Seite dreht und dann </a:t>
            </a:r>
            <a:r>
              <a:rPr lang="de-DE" dirty="0" smtClean="0">
                <a:latin typeface="DIN" charset="0"/>
                <a:ea typeface="DIN" charset="0"/>
                <a:cs typeface="DIN" charset="0"/>
              </a:rPr>
              <a:t>normal </a:t>
            </a:r>
            <a:r>
              <a:rPr lang="de-DE" dirty="0">
                <a:latin typeface="DIN" charset="0"/>
                <a:ea typeface="DIN" charset="0"/>
                <a:cs typeface="DIN" charset="0"/>
              </a:rPr>
              <a:t>wieder weiter fährt.</a:t>
            </a:r>
          </a:p>
          <a:p>
            <a:pPr marL="114300" indent="-342900">
              <a:tabLst>
                <a:tab pos="342900" algn="l"/>
                <a:tab pos="2152650" algn="l"/>
                <a:tab pos="3233738" algn="l"/>
                <a:tab pos="4303713" algn="l"/>
                <a:tab pos="5386388" algn="l"/>
              </a:tabLst>
            </a:pPr>
            <a:endParaRPr lang="de-DE" sz="900" dirty="0">
              <a:latin typeface="DIN" charset="0"/>
              <a:ea typeface="DIN" charset="0"/>
              <a:cs typeface="DIN" charset="0"/>
            </a:endParaRPr>
          </a:p>
          <a:p>
            <a:pPr marL="114300" indent="-342900">
              <a:tabLst>
                <a:tab pos="342900" algn="l"/>
                <a:tab pos="2152650" algn="l"/>
                <a:tab pos="3233738" algn="l"/>
                <a:tab pos="4303713" algn="l"/>
                <a:tab pos="5386388" algn="l"/>
              </a:tabLst>
            </a:pPr>
            <a:r>
              <a:rPr lang="de-DE" dirty="0" smtClean="0">
                <a:latin typeface="DIN" charset="0"/>
                <a:ea typeface="DIN" charset="0"/>
                <a:cs typeface="DIN" charset="0"/>
              </a:rPr>
              <a:t>Hier ein paar Ideen, die euch helfen:</a:t>
            </a:r>
          </a:p>
          <a:p>
            <a:pPr marL="114300" indent="-342900">
              <a:buFont typeface="+mj-lt"/>
              <a:buAutoNum type="arabicParenR"/>
              <a:tabLst>
                <a:tab pos="342900" algn="l"/>
                <a:tab pos="2152650" algn="l"/>
                <a:tab pos="3233738" algn="l"/>
                <a:tab pos="4303713" algn="l"/>
                <a:tab pos="5386388" algn="l"/>
              </a:tabLst>
            </a:pPr>
            <a:r>
              <a:rPr lang="de-DE" sz="1400" dirty="0" smtClean="0">
                <a:latin typeface="DIN" charset="0"/>
                <a:ea typeface="DIN" charset="0"/>
                <a:cs typeface="DIN" charset="0"/>
              </a:rPr>
              <a:t>Welchen Sensor verwendet ihr am besten?</a:t>
            </a:r>
          </a:p>
          <a:p>
            <a:pPr marL="114300" indent="-342900">
              <a:buFont typeface="+mj-lt"/>
              <a:buAutoNum type="arabicParenR"/>
              <a:tabLst>
                <a:tab pos="342900" algn="l"/>
                <a:tab pos="2152650" algn="l"/>
                <a:tab pos="3233738" algn="l"/>
                <a:tab pos="4303713" algn="l"/>
                <a:tab pos="5386388" algn="l"/>
              </a:tabLst>
            </a:pPr>
            <a:r>
              <a:rPr lang="de-DE" sz="1400" dirty="0" smtClean="0">
                <a:latin typeface="DIN" charset="0"/>
                <a:ea typeface="DIN" charset="0"/>
                <a:cs typeface="DIN" charset="0"/>
              </a:rPr>
              <a:t>Wie könnt ihr die richtige Entfernung mit dem Sensor herauskriegen? </a:t>
            </a:r>
            <a:br>
              <a:rPr lang="de-DE" sz="1400" dirty="0" smtClean="0">
                <a:latin typeface="DIN" charset="0"/>
                <a:ea typeface="DIN" charset="0"/>
                <a:cs typeface="DIN" charset="0"/>
              </a:rPr>
            </a:br>
            <a:r>
              <a:rPr lang="de-DE" sz="1400" dirty="0" smtClean="0">
                <a:latin typeface="DIN" charset="0"/>
                <a:ea typeface="DIN" charset="0"/>
                <a:cs typeface="DIN" charset="0"/>
              </a:rPr>
              <a:t>	Probiert aus und schreibt euch die Zahl auf</a:t>
            </a:r>
            <a:br>
              <a:rPr lang="de-DE" sz="1400" dirty="0" smtClean="0">
                <a:latin typeface="DIN" charset="0"/>
                <a:ea typeface="DIN" charset="0"/>
                <a:cs typeface="DIN" charset="0"/>
              </a:rPr>
            </a:br>
            <a:endParaRPr lang="de-DE" sz="1400" dirty="0" smtClean="0">
              <a:latin typeface="DIN" charset="0"/>
              <a:ea typeface="DIN" charset="0"/>
              <a:cs typeface="DIN" charset="0"/>
            </a:endParaRPr>
          </a:p>
          <a:p>
            <a:pPr marL="114300" indent="-342900">
              <a:buFont typeface="+mj-lt"/>
              <a:buAutoNum type="arabicParenR"/>
              <a:tabLst>
                <a:tab pos="342900" algn="l"/>
                <a:tab pos="2152650" algn="l"/>
                <a:tab pos="3233738" algn="l"/>
                <a:tab pos="4303713" algn="l"/>
                <a:tab pos="5386388" algn="l"/>
              </a:tabLst>
            </a:pPr>
            <a:r>
              <a:rPr lang="de-DE" sz="1400" dirty="0" smtClean="0">
                <a:latin typeface="DIN" charset="0"/>
                <a:ea typeface="DIN" charset="0"/>
                <a:cs typeface="DIN" charset="0"/>
              </a:rPr>
              <a:t>Fangt mit einer                                                     an!</a:t>
            </a:r>
          </a:p>
          <a:p>
            <a:pPr marL="114300" indent="-342900">
              <a:buFont typeface="+mj-lt"/>
              <a:buAutoNum type="arabicParenR"/>
              <a:tabLst>
                <a:tab pos="342900" algn="l"/>
                <a:tab pos="2152650" algn="l"/>
                <a:tab pos="3233738" algn="l"/>
                <a:tab pos="4303713" algn="l"/>
                <a:tab pos="5386388" algn="l"/>
              </a:tabLst>
            </a:pPr>
            <a:r>
              <a:rPr lang="de-DE" sz="1400" dirty="0" smtClean="0">
                <a:latin typeface="DIN" charset="0"/>
                <a:ea typeface="DIN" charset="0"/>
                <a:cs typeface="DIN" charset="0"/>
              </a:rPr>
              <a:t>Macht es erstmal so, dass der </a:t>
            </a:r>
            <a:r>
              <a:rPr lang="de-DE" sz="1400" dirty="0" err="1" smtClean="0">
                <a:latin typeface="DIN" charset="0"/>
                <a:ea typeface="DIN" charset="0"/>
                <a:cs typeface="DIN" charset="0"/>
              </a:rPr>
              <a:t>mBot</a:t>
            </a:r>
            <a:r>
              <a:rPr lang="de-DE" sz="1400" dirty="0" smtClean="0">
                <a:latin typeface="DIN" charset="0"/>
                <a:ea typeface="DIN" charset="0"/>
                <a:cs typeface="DIN" charset="0"/>
              </a:rPr>
              <a:t> sich immer nach rechts dreht. </a:t>
            </a:r>
            <a:br>
              <a:rPr lang="de-DE" sz="1400" dirty="0" smtClean="0">
                <a:latin typeface="DIN" charset="0"/>
                <a:ea typeface="DIN" charset="0"/>
                <a:cs typeface="DIN" charset="0"/>
              </a:rPr>
            </a:br>
            <a:r>
              <a:rPr lang="de-DE" sz="1400" dirty="0" smtClean="0">
                <a:latin typeface="DIN" charset="0"/>
                <a:ea typeface="DIN" charset="0"/>
                <a:cs typeface="DIN" charset="0"/>
              </a:rPr>
              <a:t>	Probiert aus, wie lange.</a:t>
            </a:r>
          </a:p>
          <a:p>
            <a:pPr marL="114300" indent="-342900">
              <a:buFont typeface="+mj-lt"/>
              <a:buAutoNum type="arabicParenR"/>
              <a:tabLst>
                <a:tab pos="342900" algn="l"/>
                <a:tab pos="2152650" algn="l"/>
                <a:tab pos="3233738" algn="l"/>
                <a:tab pos="4303713" algn="l"/>
                <a:tab pos="5386388" algn="l"/>
              </a:tabLst>
            </a:pPr>
            <a:r>
              <a:rPr lang="de-DE" sz="1400" dirty="0" smtClean="0">
                <a:latin typeface="DIN" charset="0"/>
                <a:ea typeface="DIN" charset="0"/>
                <a:cs typeface="DIN" charset="0"/>
              </a:rPr>
              <a:t>Wenn das klappt, sollt ihr folgendes programmieren:</a:t>
            </a:r>
          </a:p>
        </p:txBody>
      </p:sp>
      <p:pic>
        <p:nvPicPr>
          <p:cNvPr id="6" name="Picture 5"/>
          <p:cNvPicPr>
            <a:picLocks noChangeAspect="1"/>
          </p:cNvPicPr>
          <p:nvPr/>
        </p:nvPicPr>
        <p:blipFill>
          <a:blip r:embed="rId2"/>
          <a:stretch>
            <a:fillRect/>
          </a:stretch>
        </p:blipFill>
        <p:spPr>
          <a:xfrm>
            <a:off x="2291937" y="5437185"/>
            <a:ext cx="3740479" cy="1195183"/>
          </a:xfrm>
          <a:prstGeom prst="rect">
            <a:avLst/>
          </a:prstGeom>
        </p:spPr>
      </p:pic>
      <p:cxnSp>
        <p:nvCxnSpPr>
          <p:cNvPr id="8" name="Straight Arrow Connector 7"/>
          <p:cNvCxnSpPr/>
          <p:nvPr/>
        </p:nvCxnSpPr>
        <p:spPr>
          <a:xfrm flipH="1" flipV="1">
            <a:off x="5628789" y="596140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628788" y="627313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0941" y="5783566"/>
            <a:ext cx="3710972" cy="338554"/>
          </a:xfrm>
          <a:prstGeom prst="rect">
            <a:avLst/>
          </a:prstGeom>
        </p:spPr>
        <p:txBody>
          <a:bodyPr wrap="square" rtlCol="0">
            <a:spAutoFit/>
          </a:bodyPr>
          <a:lstStyle/>
          <a:p>
            <a:pPr marL="0" indent="0">
              <a:buNone/>
            </a:pPr>
            <a:r>
              <a:rPr lang="en-US" sz="1600" kern="1200" baseline="0" dirty="0" err="1" smtClean="0">
                <a:solidFill>
                  <a:srgbClr val="FFC000"/>
                </a:solidFill>
                <a:latin typeface="+mn-lt"/>
                <a:ea typeface="+mn-ea"/>
                <a:cs typeface="+mn-cs"/>
              </a:rPr>
              <a:t>fahre</a:t>
            </a:r>
            <a:r>
              <a:rPr lang="en-US" sz="1600" kern="1200" baseline="0" dirty="0" smtClean="0">
                <a:solidFill>
                  <a:srgbClr val="FFC000"/>
                </a:solidFill>
                <a:latin typeface="+mn-lt"/>
                <a:ea typeface="+mn-ea"/>
                <a:cs typeface="+mn-cs"/>
              </a:rPr>
              <a:t> </a:t>
            </a:r>
            <a:r>
              <a:rPr lang="en-US" sz="1600" kern="1200" baseline="0" dirty="0" err="1" smtClean="0">
                <a:solidFill>
                  <a:srgbClr val="FFC000"/>
                </a:solidFill>
                <a:latin typeface="+mn-lt"/>
                <a:ea typeface="+mn-ea"/>
                <a:cs typeface="+mn-cs"/>
              </a:rPr>
              <a:t>rechts</a:t>
            </a:r>
            <a:r>
              <a:rPr lang="en-US" sz="1600" kern="1200" baseline="0" dirty="0" smtClean="0">
                <a:solidFill>
                  <a:srgbClr val="FFC000"/>
                </a:solidFill>
                <a:latin typeface="+mn-lt"/>
                <a:ea typeface="+mn-ea"/>
                <a:cs typeface="+mn-cs"/>
              </a:rPr>
              <a:t> </a:t>
            </a:r>
            <a:r>
              <a:rPr lang="en-US" sz="1600" kern="1200" baseline="0" dirty="0" err="1" smtClean="0">
                <a:solidFill>
                  <a:srgbClr val="FFC000"/>
                </a:solidFill>
                <a:latin typeface="+mn-lt"/>
                <a:ea typeface="+mn-ea"/>
                <a:cs typeface="+mn-cs"/>
              </a:rPr>
              <a:t>herum</a:t>
            </a:r>
            <a:endParaRPr lang="en-US" sz="1600" kern="1200" baseline="0" dirty="0" smtClean="0">
              <a:solidFill>
                <a:srgbClr val="FFC000"/>
              </a:solidFill>
              <a:latin typeface="+mn-lt"/>
              <a:ea typeface="+mn-ea"/>
              <a:cs typeface="+mn-cs"/>
            </a:endParaRPr>
          </a:p>
        </p:txBody>
      </p:sp>
      <p:sp>
        <p:nvSpPr>
          <p:cNvPr id="16" name="TextBox 15"/>
          <p:cNvSpPr txBox="1"/>
          <p:nvPr/>
        </p:nvSpPr>
        <p:spPr>
          <a:xfrm>
            <a:off x="6778961" y="6066597"/>
            <a:ext cx="3710972" cy="338554"/>
          </a:xfrm>
          <a:prstGeom prst="rect">
            <a:avLst/>
          </a:prstGeom>
        </p:spPr>
        <p:txBody>
          <a:bodyPr wrap="square" rtlCol="0">
            <a:spAutoFit/>
          </a:bodyPr>
          <a:lstStyle/>
          <a:p>
            <a:pPr marL="0" indent="0">
              <a:buNone/>
            </a:pPr>
            <a:r>
              <a:rPr lang="en-US" sz="1600" kern="1200" baseline="0" err="1" smtClean="0">
                <a:solidFill>
                  <a:srgbClr val="FFC000"/>
                </a:solidFill>
                <a:latin typeface="+mn-lt"/>
                <a:ea typeface="+mn-ea"/>
                <a:cs typeface="+mn-cs"/>
              </a:rPr>
              <a:t>fahre</a:t>
            </a:r>
            <a:r>
              <a:rPr lang="en-US" sz="1600" kern="1200" baseline="0" smtClean="0">
                <a:solidFill>
                  <a:srgbClr val="FFC000"/>
                </a:solidFill>
                <a:latin typeface="+mn-lt"/>
                <a:ea typeface="+mn-ea"/>
                <a:cs typeface="+mn-cs"/>
              </a:rPr>
              <a:t> links </a:t>
            </a:r>
            <a:r>
              <a:rPr lang="en-US" sz="1600" kern="1200" baseline="0" err="1" smtClean="0">
                <a:solidFill>
                  <a:srgbClr val="FFC000"/>
                </a:solidFill>
                <a:latin typeface="+mn-lt"/>
                <a:ea typeface="+mn-ea"/>
                <a:cs typeface="+mn-cs"/>
              </a:rPr>
              <a:t>herum</a:t>
            </a:r>
            <a:endParaRPr lang="en-US" sz="1600" kern="1200" baseline="0" smtClean="0">
              <a:solidFill>
                <a:srgbClr val="FFC000"/>
              </a:solidFill>
              <a:latin typeface="+mn-lt"/>
              <a:ea typeface="+mn-ea"/>
              <a:cs typeface="+mn-cs"/>
            </a:endParaRPr>
          </a:p>
        </p:txBody>
      </p:sp>
      <p:pic>
        <p:nvPicPr>
          <p:cNvPr id="18" name="Picture 17"/>
          <p:cNvPicPr>
            <a:picLocks noChangeAspect="1"/>
          </p:cNvPicPr>
          <p:nvPr/>
        </p:nvPicPr>
        <p:blipFill>
          <a:blip r:embed="rId3"/>
          <a:stretch>
            <a:fillRect/>
          </a:stretch>
        </p:blipFill>
        <p:spPr>
          <a:xfrm rot="10800000">
            <a:off x="8987265" y="817482"/>
            <a:ext cx="2788328" cy="4055423"/>
          </a:xfrm>
          <a:prstGeom prst="rect">
            <a:avLst/>
          </a:prstGeom>
        </p:spPr>
      </p:pic>
      <p:pic>
        <p:nvPicPr>
          <p:cNvPr id="20" name="Picture 19"/>
          <p:cNvPicPr>
            <a:picLocks noChangeAspect="1"/>
          </p:cNvPicPr>
          <p:nvPr/>
        </p:nvPicPr>
        <p:blipFill>
          <a:blip r:embed="rId4"/>
          <a:stretch>
            <a:fillRect/>
          </a:stretch>
        </p:blipFill>
        <p:spPr>
          <a:xfrm>
            <a:off x="2678132" y="4013859"/>
            <a:ext cx="1408639" cy="487960"/>
          </a:xfrm>
          <a:prstGeom prst="rect">
            <a:avLst/>
          </a:prstGeom>
        </p:spPr>
      </p:pic>
    </p:spTree>
    <p:extLst>
      <p:ext uri="{BB962C8B-B14F-4D97-AF65-F5344CB8AC3E}">
        <p14:creationId xmlns:p14="http://schemas.microsoft.com/office/powerpoint/2010/main" val="1165306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38197" y="962905"/>
            <a:ext cx="5143500" cy="5016500"/>
          </a:xfrm>
          <a:prstGeom prst="rect">
            <a:avLst/>
          </a:prstGeom>
        </p:spPr>
      </p:pic>
      <p:sp>
        <p:nvSpPr>
          <p:cNvPr id="2" name="Title 1"/>
          <p:cNvSpPr>
            <a:spLocks noGrp="1"/>
          </p:cNvSpPr>
          <p:nvPr>
            <p:ph type="title"/>
          </p:nvPr>
        </p:nvSpPr>
        <p:spPr/>
        <p:txBody>
          <a:bodyPr/>
          <a:lstStyle/>
          <a:p>
            <a:r>
              <a:rPr lang="en-US" dirty="0" err="1" smtClean="0"/>
              <a:t>mbot</a:t>
            </a:r>
            <a:r>
              <a:rPr lang="en-US" dirty="0" smtClean="0"/>
              <a:t> </a:t>
            </a:r>
            <a:r>
              <a:rPr lang="en-US" dirty="0" err="1" smtClean="0"/>
              <a:t>weicht</a:t>
            </a:r>
            <a:r>
              <a:rPr lang="en-US" dirty="0" smtClean="0"/>
              <a:t> </a:t>
            </a:r>
            <a:r>
              <a:rPr lang="en-US" dirty="0" err="1" smtClean="0"/>
              <a:t>aus</a:t>
            </a:r>
            <a:r>
              <a:rPr lang="en-US" dirty="0" smtClean="0"/>
              <a:t> – die </a:t>
            </a:r>
            <a:r>
              <a:rPr lang="en-US" dirty="0" err="1" smtClean="0"/>
              <a:t>Lösung</a:t>
            </a:r>
            <a:endParaRPr lang="en-US" dirty="0"/>
          </a:p>
        </p:txBody>
      </p:sp>
      <p:cxnSp>
        <p:nvCxnSpPr>
          <p:cNvPr id="4" name="Straight Arrow Connector 3"/>
          <p:cNvCxnSpPr/>
          <p:nvPr/>
        </p:nvCxnSpPr>
        <p:spPr>
          <a:xfrm flipH="1" flipV="1">
            <a:off x="5343781" y="332805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93954" y="3121517"/>
            <a:ext cx="3710972" cy="369332"/>
          </a:xfrm>
          <a:prstGeom prst="rect">
            <a:avLst/>
          </a:prstGeom>
        </p:spPr>
        <p:txBody>
          <a:bodyPr wrap="square" rtlCol="0">
            <a:spAutoFit/>
          </a:bodyPr>
          <a:lstStyle/>
          <a:p>
            <a:pPr marL="0" indent="0">
              <a:buNone/>
            </a:pPr>
            <a:r>
              <a:rPr lang="en-US" kern="1200" baseline="0" dirty="0" err="1" smtClean="0">
                <a:solidFill>
                  <a:srgbClr val="FFC000"/>
                </a:solidFill>
                <a:latin typeface="+mn-lt"/>
                <a:ea typeface="+mn-ea"/>
                <a:cs typeface="+mn-cs"/>
              </a:rPr>
              <a:t>fahre</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rechts</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herum</a:t>
            </a:r>
            <a:endParaRPr lang="en-US" kern="1200" baseline="0" dirty="0" smtClean="0">
              <a:solidFill>
                <a:srgbClr val="FFC000"/>
              </a:solidFill>
              <a:latin typeface="+mn-lt"/>
              <a:ea typeface="+mn-ea"/>
              <a:cs typeface="+mn-cs"/>
            </a:endParaRPr>
          </a:p>
        </p:txBody>
      </p:sp>
      <p:cxnSp>
        <p:nvCxnSpPr>
          <p:cNvPr id="6" name="Straight Arrow Connector 5"/>
          <p:cNvCxnSpPr/>
          <p:nvPr/>
        </p:nvCxnSpPr>
        <p:spPr>
          <a:xfrm flipH="1" flipV="1">
            <a:off x="5275841" y="4240774"/>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91974" y="4031861"/>
            <a:ext cx="3710972" cy="369332"/>
          </a:xfrm>
          <a:prstGeom prst="rect">
            <a:avLst/>
          </a:prstGeom>
        </p:spPr>
        <p:txBody>
          <a:bodyPr wrap="square" rtlCol="0">
            <a:spAutoFit/>
          </a:bodyPr>
          <a:lstStyle/>
          <a:p>
            <a:pPr marL="0" indent="0">
              <a:buNone/>
            </a:pPr>
            <a:r>
              <a:rPr lang="en-US" kern="1200" baseline="0" dirty="0" err="1" smtClean="0">
                <a:solidFill>
                  <a:srgbClr val="FFC000"/>
                </a:solidFill>
                <a:latin typeface="+mn-lt"/>
                <a:ea typeface="+mn-ea"/>
                <a:cs typeface="+mn-cs"/>
              </a:rPr>
              <a:t>fahre</a:t>
            </a:r>
            <a:r>
              <a:rPr lang="en-US" kern="1200" baseline="0" dirty="0" smtClean="0">
                <a:solidFill>
                  <a:srgbClr val="FFC000"/>
                </a:solidFill>
                <a:latin typeface="+mn-lt"/>
                <a:ea typeface="+mn-ea"/>
                <a:cs typeface="+mn-cs"/>
              </a:rPr>
              <a:t> links </a:t>
            </a:r>
            <a:r>
              <a:rPr lang="en-US" kern="1200" baseline="0" dirty="0" err="1" smtClean="0">
                <a:solidFill>
                  <a:srgbClr val="FFC000"/>
                </a:solidFill>
                <a:latin typeface="+mn-lt"/>
                <a:ea typeface="+mn-ea"/>
                <a:cs typeface="+mn-cs"/>
              </a:rPr>
              <a:t>herum</a:t>
            </a:r>
            <a:r>
              <a:rPr lang="en-US" kern="1200" baseline="0" dirty="0" smtClean="0">
                <a:solidFill>
                  <a:srgbClr val="FFC000"/>
                </a:solidFill>
                <a:latin typeface="+mn-lt"/>
                <a:ea typeface="+mn-ea"/>
                <a:cs typeface="+mn-cs"/>
              </a:rPr>
              <a:t> </a:t>
            </a:r>
          </a:p>
        </p:txBody>
      </p:sp>
      <p:cxnSp>
        <p:nvCxnSpPr>
          <p:cNvPr id="8" name="Straight Arrow Connector 7"/>
          <p:cNvCxnSpPr/>
          <p:nvPr/>
        </p:nvCxnSpPr>
        <p:spPr>
          <a:xfrm flipH="1" flipV="1">
            <a:off x="5341801" y="2417713"/>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91974" y="2211173"/>
            <a:ext cx="3710972" cy="369332"/>
          </a:xfrm>
          <a:prstGeom prst="rect">
            <a:avLst/>
          </a:prstGeom>
        </p:spPr>
        <p:txBody>
          <a:bodyPr wrap="square" rtlCol="0">
            <a:spAutoFit/>
          </a:bodyPr>
          <a:lstStyle/>
          <a:p>
            <a:pPr marL="0" indent="0">
              <a:buNone/>
            </a:pPr>
            <a:r>
              <a:rPr lang="en-US" kern="1200" baseline="0" dirty="0" err="1" smtClean="0">
                <a:solidFill>
                  <a:srgbClr val="FFC000"/>
                </a:solidFill>
                <a:latin typeface="+mn-lt"/>
                <a:ea typeface="+mn-ea"/>
                <a:cs typeface="+mn-cs"/>
              </a:rPr>
              <a:t>fahre</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rechts</a:t>
            </a:r>
            <a:r>
              <a:rPr lang="en-US" kern="1200" baseline="0" dirty="0" smtClean="0">
                <a:solidFill>
                  <a:srgbClr val="FFC000"/>
                </a:solidFill>
                <a:latin typeface="+mn-lt"/>
                <a:ea typeface="+mn-ea"/>
                <a:cs typeface="+mn-cs"/>
              </a:rPr>
              <a:t> rum</a:t>
            </a:r>
          </a:p>
        </p:txBody>
      </p:sp>
      <p:cxnSp>
        <p:nvCxnSpPr>
          <p:cNvPr id="13" name="Straight Arrow Connector 12"/>
          <p:cNvCxnSpPr>
            <a:stCxn id="14" idx="1"/>
          </p:cNvCxnSpPr>
          <p:nvPr/>
        </p:nvCxnSpPr>
        <p:spPr>
          <a:xfrm flipH="1">
            <a:off x="5551070" y="1182061"/>
            <a:ext cx="1152152" cy="3639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03222" y="858895"/>
            <a:ext cx="3710972" cy="646331"/>
          </a:xfrm>
          <a:prstGeom prst="rect">
            <a:avLst/>
          </a:prstGeom>
          <a:solidFill>
            <a:schemeClr val="bg1">
              <a:lumMod val="95000"/>
            </a:schemeClr>
          </a:solidFill>
        </p:spPr>
        <p:txBody>
          <a:bodyPr wrap="square" rtlCol="0">
            <a:spAutoFit/>
          </a:bodyPr>
          <a:lstStyle/>
          <a:p>
            <a:pPr marL="0" indent="0">
              <a:buNone/>
            </a:pPr>
            <a:r>
              <a:rPr lang="en-US" kern="1200" baseline="0" dirty="0" err="1" smtClean="0">
                <a:solidFill>
                  <a:srgbClr val="FFC000"/>
                </a:solidFill>
                <a:latin typeface="+mn-lt"/>
                <a:ea typeface="+mn-ea"/>
                <a:cs typeface="+mn-cs"/>
              </a:rPr>
              <a:t>Nur</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wenn</a:t>
            </a:r>
            <a:r>
              <a:rPr lang="en-US" kern="1200" baseline="0" dirty="0" smtClean="0">
                <a:solidFill>
                  <a:srgbClr val="FFC000"/>
                </a:solidFill>
                <a:latin typeface="+mn-lt"/>
                <a:ea typeface="+mn-ea"/>
                <a:cs typeface="+mn-cs"/>
              </a:rPr>
              <a:t> die</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Entfernung</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kleiner</a:t>
            </a:r>
            <a:r>
              <a:rPr lang="en-US" kern="1200" dirty="0" smtClean="0">
                <a:solidFill>
                  <a:srgbClr val="FFC000"/>
                </a:solidFill>
                <a:latin typeface="+mn-lt"/>
                <a:ea typeface="+mn-ea"/>
                <a:cs typeface="+mn-cs"/>
              </a:rPr>
              <a:t> 15 </a:t>
            </a:r>
            <a:r>
              <a:rPr lang="en-US" kern="1200" dirty="0" err="1" smtClean="0">
                <a:solidFill>
                  <a:srgbClr val="FFC000"/>
                </a:solidFill>
                <a:latin typeface="+mn-lt"/>
                <a:ea typeface="+mn-ea"/>
                <a:cs typeface="+mn-cs"/>
              </a:rPr>
              <a:t>ist</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dann</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wollen</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wir</a:t>
            </a:r>
            <a:r>
              <a:rPr lang="en-US" kern="1200" dirty="0" smtClean="0">
                <a:solidFill>
                  <a:srgbClr val="FFC000"/>
                </a:solidFill>
                <a:latin typeface="+mn-lt"/>
                <a:ea typeface="+mn-ea"/>
                <a:cs typeface="+mn-cs"/>
              </a:rPr>
              <a:t> </a:t>
            </a:r>
            <a:r>
              <a:rPr lang="en-US" kern="1200" dirty="0" err="1" smtClean="0">
                <a:solidFill>
                  <a:srgbClr val="FFC000"/>
                </a:solidFill>
                <a:latin typeface="+mn-lt"/>
                <a:ea typeface="+mn-ea"/>
                <a:cs typeface="+mn-cs"/>
              </a:rPr>
              <a:t>ausweichen</a:t>
            </a:r>
            <a:r>
              <a:rPr lang="en-US" kern="1200" dirty="0" smtClean="0">
                <a:solidFill>
                  <a:srgbClr val="FFC000"/>
                </a:solidFill>
                <a:latin typeface="+mn-lt"/>
                <a:ea typeface="+mn-ea"/>
                <a:cs typeface="+mn-cs"/>
              </a:rPr>
              <a:t>.</a:t>
            </a:r>
            <a:endParaRPr lang="en-US" kern="1200" baseline="0" dirty="0" smtClean="0">
              <a:solidFill>
                <a:srgbClr val="FFC000"/>
              </a:solidFill>
              <a:latin typeface="+mn-lt"/>
              <a:ea typeface="+mn-ea"/>
              <a:cs typeface="+mn-cs"/>
            </a:endParaRPr>
          </a:p>
        </p:txBody>
      </p:sp>
      <p:cxnSp>
        <p:nvCxnSpPr>
          <p:cNvPr id="18" name="Straight Arrow Connector 17"/>
          <p:cNvCxnSpPr>
            <a:stCxn id="22" idx="1"/>
          </p:cNvCxnSpPr>
          <p:nvPr/>
        </p:nvCxnSpPr>
        <p:spPr>
          <a:xfrm flipH="1">
            <a:off x="5551070" y="1858611"/>
            <a:ext cx="1152151" cy="2424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03221" y="1673945"/>
            <a:ext cx="4310001" cy="369332"/>
          </a:xfrm>
          <a:prstGeom prst="rect">
            <a:avLst/>
          </a:prstGeom>
        </p:spPr>
        <p:txBody>
          <a:bodyPr wrap="square" rtlCol="0">
            <a:spAutoFit/>
          </a:bodyPr>
          <a:lstStyle/>
          <a:p>
            <a:pPr marL="0" indent="0">
              <a:buNone/>
            </a:pPr>
            <a:r>
              <a:rPr lang="en-US" dirty="0" smtClean="0">
                <a:solidFill>
                  <a:srgbClr val="FFC000"/>
                </a:solidFill>
              </a:rPr>
              <a:t>So nah </a:t>
            </a:r>
            <a:r>
              <a:rPr lang="en-US" dirty="0" err="1" smtClean="0">
                <a:solidFill>
                  <a:srgbClr val="FFC000"/>
                </a:solidFill>
              </a:rPr>
              <a:t>dran</a:t>
            </a:r>
            <a:r>
              <a:rPr lang="en-US" dirty="0" smtClean="0">
                <a:solidFill>
                  <a:srgbClr val="FFC000"/>
                </a:solidFill>
              </a:rPr>
              <a:t>! Also </a:t>
            </a:r>
            <a:r>
              <a:rPr lang="en-US" dirty="0" err="1" smtClean="0">
                <a:solidFill>
                  <a:srgbClr val="FFC000"/>
                </a:solidFill>
              </a:rPr>
              <a:t>fahren</a:t>
            </a:r>
            <a:r>
              <a:rPr lang="en-US" dirty="0" smtClean="0">
                <a:solidFill>
                  <a:srgbClr val="FFC000"/>
                </a:solidFill>
              </a:rPr>
              <a:t> </a:t>
            </a:r>
            <a:r>
              <a:rPr lang="en-US" dirty="0" err="1" smtClean="0">
                <a:solidFill>
                  <a:srgbClr val="FFC000"/>
                </a:solidFill>
              </a:rPr>
              <a:t>wir</a:t>
            </a:r>
            <a:r>
              <a:rPr lang="en-US" dirty="0" smtClean="0">
                <a:solidFill>
                  <a:srgbClr val="FFC000"/>
                </a:solidFill>
              </a:rPr>
              <a:t> </a:t>
            </a:r>
            <a:r>
              <a:rPr lang="en-US" dirty="0" err="1" smtClean="0">
                <a:solidFill>
                  <a:srgbClr val="FFC000"/>
                </a:solidFill>
              </a:rPr>
              <a:t>rückwärts</a:t>
            </a:r>
            <a:endParaRPr lang="en-US" kern="1200" baseline="0" dirty="0" smtClean="0">
              <a:solidFill>
                <a:srgbClr val="FFC000"/>
              </a:solidFill>
            </a:endParaRPr>
          </a:p>
        </p:txBody>
      </p:sp>
      <p:cxnSp>
        <p:nvCxnSpPr>
          <p:cNvPr id="26" name="Elbow Connector 25"/>
          <p:cNvCxnSpPr>
            <a:stCxn id="14" idx="3"/>
            <a:endCxn id="28" idx="3"/>
          </p:cNvCxnSpPr>
          <p:nvPr/>
        </p:nvCxnSpPr>
        <p:spPr>
          <a:xfrm>
            <a:off x="10414194" y="1182061"/>
            <a:ext cx="252746" cy="3845387"/>
          </a:xfrm>
          <a:prstGeom prst="bentConnector3">
            <a:avLst>
              <a:gd name="adj1" fmla="val 190447"/>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55968" y="4842782"/>
            <a:ext cx="3710972" cy="369332"/>
          </a:xfrm>
          <a:prstGeom prst="rect">
            <a:avLst/>
          </a:prstGeom>
          <a:solidFill>
            <a:schemeClr val="bg1">
              <a:lumMod val="95000"/>
            </a:schemeClr>
          </a:solidFill>
        </p:spPr>
        <p:txBody>
          <a:bodyPr wrap="square" rtlCol="0">
            <a:spAutoFit/>
          </a:bodyPr>
          <a:lstStyle/>
          <a:p>
            <a:pPr marL="0" indent="0">
              <a:buNone/>
            </a:pPr>
            <a:r>
              <a:rPr lang="en-US" kern="1200" baseline="0" dirty="0" err="1" smtClean="0">
                <a:solidFill>
                  <a:srgbClr val="FFC000"/>
                </a:solidFill>
                <a:latin typeface="+mn-lt"/>
                <a:ea typeface="+mn-ea"/>
                <a:cs typeface="+mn-cs"/>
              </a:rPr>
              <a:t>sonst</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fahren</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wir</a:t>
            </a:r>
            <a:r>
              <a:rPr lang="en-US" kern="1200" baseline="0" dirty="0" smtClean="0">
                <a:solidFill>
                  <a:srgbClr val="FFC000"/>
                </a:solidFill>
                <a:latin typeface="+mn-lt"/>
                <a:ea typeface="+mn-ea"/>
                <a:cs typeface="+mn-cs"/>
              </a:rPr>
              <a:t> </a:t>
            </a:r>
            <a:r>
              <a:rPr lang="en-US" kern="1200" baseline="0" dirty="0" err="1" smtClean="0">
                <a:solidFill>
                  <a:srgbClr val="FFC000"/>
                </a:solidFill>
                <a:latin typeface="+mn-lt"/>
                <a:ea typeface="+mn-ea"/>
                <a:cs typeface="+mn-cs"/>
              </a:rPr>
              <a:t>vorwärts</a:t>
            </a:r>
            <a:endParaRPr lang="en-US" kern="1200" baseline="0" dirty="0" smtClean="0">
              <a:solidFill>
                <a:srgbClr val="FFC000"/>
              </a:solidFill>
              <a:latin typeface="+mn-lt"/>
              <a:ea typeface="+mn-ea"/>
              <a:cs typeface="+mn-cs"/>
            </a:endParaRPr>
          </a:p>
        </p:txBody>
      </p:sp>
      <p:cxnSp>
        <p:nvCxnSpPr>
          <p:cNvPr id="31" name="Straight Arrow Connector 30"/>
          <p:cNvCxnSpPr/>
          <p:nvPr/>
        </p:nvCxnSpPr>
        <p:spPr>
          <a:xfrm flipH="1" flipV="1">
            <a:off x="4902692" y="2992516"/>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1"/>
          </p:cNvCxnSpPr>
          <p:nvPr/>
        </p:nvCxnSpPr>
        <p:spPr>
          <a:xfrm flipH="1" flipV="1">
            <a:off x="5523441" y="5015572"/>
            <a:ext cx="1432527"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54845" y="2787045"/>
            <a:ext cx="4432436" cy="369332"/>
          </a:xfrm>
          <a:prstGeom prst="rect">
            <a:avLst/>
          </a:prstGeom>
        </p:spPr>
        <p:txBody>
          <a:bodyPr wrap="square" rtlCol="0">
            <a:spAutoFit/>
          </a:bodyPr>
          <a:lstStyle/>
          <a:p>
            <a:pPr marL="0" indent="0">
              <a:buNone/>
            </a:pPr>
            <a:r>
              <a:rPr lang="en-US" dirty="0" smtClean="0">
                <a:solidFill>
                  <a:srgbClr val="FFC000"/>
                </a:solidFill>
              </a:rPr>
              <a:t>Falls die </a:t>
            </a:r>
            <a:r>
              <a:rPr lang="en-US" dirty="0" err="1" smtClean="0">
                <a:solidFill>
                  <a:srgbClr val="FFC000"/>
                </a:solidFill>
              </a:rPr>
              <a:t>Zufallszahl</a:t>
            </a:r>
            <a:r>
              <a:rPr lang="en-US" dirty="0" smtClean="0">
                <a:solidFill>
                  <a:srgbClr val="FFC000"/>
                </a:solidFill>
              </a:rPr>
              <a:t> </a:t>
            </a:r>
            <a:r>
              <a:rPr lang="en-US" dirty="0" err="1" smtClean="0">
                <a:solidFill>
                  <a:srgbClr val="FFC000"/>
                </a:solidFill>
              </a:rPr>
              <a:t>aus</a:t>
            </a:r>
            <a:r>
              <a:rPr lang="en-US" dirty="0" smtClean="0">
                <a:solidFill>
                  <a:srgbClr val="FFC000"/>
                </a:solidFill>
              </a:rPr>
              <a:t> 1-100 </a:t>
            </a:r>
            <a:r>
              <a:rPr lang="en-US" b="1" dirty="0" err="1" smtClean="0">
                <a:solidFill>
                  <a:srgbClr val="FFC000"/>
                </a:solidFill>
              </a:rPr>
              <a:t>kleiner</a:t>
            </a:r>
            <a:r>
              <a:rPr lang="en-US" dirty="0" smtClean="0">
                <a:solidFill>
                  <a:srgbClr val="FFC000"/>
                </a:solidFill>
              </a:rPr>
              <a:t> 50 </a:t>
            </a:r>
            <a:r>
              <a:rPr lang="en-US" dirty="0" err="1" smtClean="0">
                <a:solidFill>
                  <a:srgbClr val="FFC000"/>
                </a:solidFill>
              </a:rPr>
              <a:t>ist</a:t>
            </a:r>
            <a:endParaRPr lang="en-US" kern="1200" baseline="0" dirty="0" smtClean="0">
              <a:solidFill>
                <a:srgbClr val="FFC000"/>
              </a:solidFill>
              <a:latin typeface="+mn-lt"/>
              <a:ea typeface="+mn-ea"/>
              <a:cs typeface="+mn-cs"/>
            </a:endParaRPr>
          </a:p>
        </p:txBody>
      </p:sp>
      <p:sp>
        <p:nvSpPr>
          <p:cNvPr id="38" name="TextBox 37"/>
          <p:cNvSpPr txBox="1"/>
          <p:nvPr/>
        </p:nvSpPr>
        <p:spPr>
          <a:xfrm>
            <a:off x="6054845" y="3715479"/>
            <a:ext cx="4432436" cy="369332"/>
          </a:xfrm>
          <a:prstGeom prst="rect">
            <a:avLst/>
          </a:prstGeom>
        </p:spPr>
        <p:txBody>
          <a:bodyPr wrap="square" rtlCol="0">
            <a:spAutoFit/>
          </a:bodyPr>
          <a:lstStyle/>
          <a:p>
            <a:pPr marL="0" indent="0">
              <a:buNone/>
            </a:pPr>
            <a:r>
              <a:rPr lang="en-US" dirty="0" err="1" smtClean="0">
                <a:solidFill>
                  <a:srgbClr val="FFC000"/>
                </a:solidFill>
              </a:rPr>
              <a:t>sonst</a:t>
            </a:r>
            <a:r>
              <a:rPr lang="en-US" dirty="0" smtClean="0">
                <a:solidFill>
                  <a:srgbClr val="FFC000"/>
                </a:solidFill>
              </a:rPr>
              <a:t> (</a:t>
            </a:r>
            <a:r>
              <a:rPr lang="en-US" dirty="0" err="1" smtClean="0">
                <a:solidFill>
                  <a:srgbClr val="FFC000"/>
                </a:solidFill>
              </a:rPr>
              <a:t>ist</a:t>
            </a:r>
            <a:r>
              <a:rPr lang="en-US" dirty="0" smtClean="0">
                <a:solidFill>
                  <a:srgbClr val="FFC000"/>
                </a:solidFill>
              </a:rPr>
              <a:t> </a:t>
            </a:r>
            <a:r>
              <a:rPr lang="en-US" dirty="0" err="1" smtClean="0">
                <a:solidFill>
                  <a:srgbClr val="FFC000"/>
                </a:solidFill>
              </a:rPr>
              <a:t>sie</a:t>
            </a:r>
            <a:r>
              <a:rPr lang="en-US" dirty="0" smtClean="0">
                <a:solidFill>
                  <a:srgbClr val="FFC000"/>
                </a:solidFill>
              </a:rPr>
              <a:t> </a:t>
            </a:r>
            <a:r>
              <a:rPr lang="en-US" b="1" dirty="0" err="1" smtClean="0">
                <a:solidFill>
                  <a:srgbClr val="FFC000"/>
                </a:solidFill>
              </a:rPr>
              <a:t>größer</a:t>
            </a:r>
            <a:r>
              <a:rPr lang="en-US" dirty="0" smtClean="0">
                <a:solidFill>
                  <a:srgbClr val="FFC000"/>
                </a:solidFill>
              </a:rPr>
              <a:t> </a:t>
            </a:r>
            <a:r>
              <a:rPr lang="en-US" dirty="0" err="1" smtClean="0">
                <a:solidFill>
                  <a:srgbClr val="FFC000"/>
                </a:solidFill>
              </a:rPr>
              <a:t>als</a:t>
            </a:r>
            <a:r>
              <a:rPr lang="en-US" dirty="0" smtClean="0">
                <a:solidFill>
                  <a:srgbClr val="FFC000"/>
                </a:solidFill>
              </a:rPr>
              <a:t> 50) und </a:t>
            </a:r>
            <a:endParaRPr lang="en-US" kern="1200" baseline="0" dirty="0" smtClean="0">
              <a:solidFill>
                <a:srgbClr val="FFC000"/>
              </a:solidFill>
              <a:latin typeface="+mn-lt"/>
              <a:ea typeface="+mn-ea"/>
              <a:cs typeface="+mn-cs"/>
            </a:endParaRPr>
          </a:p>
        </p:txBody>
      </p:sp>
      <p:cxnSp>
        <p:nvCxnSpPr>
          <p:cNvPr id="40" name="Straight Arrow Connector 39"/>
          <p:cNvCxnSpPr/>
          <p:nvPr/>
        </p:nvCxnSpPr>
        <p:spPr>
          <a:xfrm flipH="1" flipV="1">
            <a:off x="4902692" y="3942436"/>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68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524000" y="38601"/>
            <a:ext cx="9315450" cy="801950"/>
          </a:xfrm>
        </p:spPr>
        <p:txBody>
          <a:bodyPr/>
          <a:lstStyle/>
          <a:p>
            <a:r>
              <a:rPr lang="de-DE" smtClean="0">
                <a:latin typeface="DIN" charset="0"/>
                <a:ea typeface="DIN" charset="0"/>
                <a:cs typeface="DIN" charset="0"/>
              </a:rPr>
              <a:t>Der Linien-Verfolger-Sensor</a:t>
            </a:r>
            <a:endParaRPr lang="de-DE">
              <a:latin typeface="DIN" charset="0"/>
              <a:ea typeface="DIN" charset="0"/>
              <a:cs typeface="DIN" charset="0"/>
            </a:endParaRPr>
          </a:p>
        </p:txBody>
      </p:sp>
      <p:pic>
        <p:nvPicPr>
          <p:cNvPr id="2" name="Picture 1"/>
          <p:cNvPicPr>
            <a:picLocks noChangeAspect="1"/>
          </p:cNvPicPr>
          <p:nvPr/>
        </p:nvPicPr>
        <p:blipFill rotWithShape="1">
          <a:blip r:embed="rId2"/>
          <a:srcRect t="8450" b="21832"/>
          <a:stretch/>
        </p:blipFill>
        <p:spPr>
          <a:xfrm>
            <a:off x="7461250" y="1939924"/>
            <a:ext cx="4000500" cy="1257300"/>
          </a:xfrm>
          <a:prstGeom prst="rect">
            <a:avLst/>
          </a:prstGeom>
        </p:spPr>
      </p:pic>
      <p:sp>
        <p:nvSpPr>
          <p:cNvPr id="4" name="Textplatzhalter 8"/>
          <p:cNvSpPr txBox="1">
            <a:spLocks/>
          </p:cNvSpPr>
          <p:nvPr/>
        </p:nvSpPr>
        <p:spPr>
          <a:xfrm>
            <a:off x="7461251" y="1136805"/>
            <a:ext cx="4000500"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mtClean="0">
                <a:latin typeface="DIN" charset="0"/>
                <a:ea typeface="DIN" charset="0"/>
                <a:cs typeface="DIN" charset="0"/>
              </a:rPr>
              <a:t>Programmiere den </a:t>
            </a:r>
            <a:r>
              <a:rPr lang="de-DE" err="1" smtClean="0">
                <a:latin typeface="DIN" charset="0"/>
                <a:ea typeface="DIN" charset="0"/>
                <a:cs typeface="DIN" charset="0"/>
              </a:rPr>
              <a:t>mBot</a:t>
            </a:r>
            <a:r>
              <a:rPr lang="de-DE">
                <a:latin typeface="DIN" charset="0"/>
                <a:ea typeface="DIN" charset="0"/>
                <a:cs typeface="DIN" charset="0"/>
              </a:rPr>
              <a:t>:</a:t>
            </a:r>
            <a:r>
              <a:rPr lang="de-DE" smtClean="0">
                <a:latin typeface="DIN" charset="0"/>
                <a:ea typeface="DIN" charset="0"/>
                <a:cs typeface="DIN" charset="0"/>
              </a:rPr>
              <a:t> </a:t>
            </a:r>
            <a:endParaRPr lang="de-DE">
              <a:latin typeface="DIN" charset="0"/>
              <a:ea typeface="DIN" charset="0"/>
              <a:cs typeface="DIN" charset="0"/>
            </a:endParaRPr>
          </a:p>
        </p:txBody>
      </p:sp>
      <p:pic>
        <p:nvPicPr>
          <p:cNvPr id="6" name="Grafik 9"/>
          <p:cNvPicPr>
            <a:picLocks noChangeAspect="1"/>
          </p:cNvPicPr>
          <p:nvPr/>
        </p:nvPicPr>
        <p:blipFill>
          <a:blip r:embed="rId3"/>
          <a:stretch>
            <a:fillRect/>
          </a:stretch>
        </p:blipFill>
        <p:spPr>
          <a:xfrm>
            <a:off x="633611" y="1071219"/>
            <a:ext cx="2880320" cy="3678581"/>
          </a:xfrm>
          <a:prstGeom prst="rect">
            <a:avLst/>
          </a:prstGeom>
        </p:spPr>
      </p:pic>
      <p:sp>
        <p:nvSpPr>
          <p:cNvPr id="7" name="Oval 6"/>
          <p:cNvSpPr/>
          <p:nvPr/>
        </p:nvSpPr>
        <p:spPr>
          <a:xfrm>
            <a:off x="1765300" y="3564559"/>
            <a:ext cx="889000" cy="94173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 charset="0"/>
              <a:ea typeface="DIN" charset="0"/>
              <a:cs typeface="DIN" charset="0"/>
            </a:endParaRPr>
          </a:p>
        </p:txBody>
      </p:sp>
      <p:pic>
        <p:nvPicPr>
          <p:cNvPr id="8" name="Picture 7"/>
          <p:cNvPicPr>
            <a:picLocks noChangeAspect="1"/>
          </p:cNvPicPr>
          <p:nvPr/>
        </p:nvPicPr>
        <p:blipFill>
          <a:blip r:embed="rId4"/>
          <a:stretch>
            <a:fillRect/>
          </a:stretch>
        </p:blipFill>
        <p:spPr>
          <a:xfrm>
            <a:off x="3513931" y="1939924"/>
            <a:ext cx="2901186" cy="1928191"/>
          </a:xfrm>
          <a:prstGeom prst="rect">
            <a:avLst/>
          </a:prstGeom>
        </p:spPr>
      </p:pic>
      <p:cxnSp>
        <p:nvCxnSpPr>
          <p:cNvPr id="10" name="Straight Arrow Connector 9"/>
          <p:cNvCxnSpPr/>
          <p:nvPr/>
        </p:nvCxnSpPr>
        <p:spPr>
          <a:xfrm flipH="1">
            <a:off x="5791200" y="1625600"/>
            <a:ext cx="901700" cy="4445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083300" y="2048186"/>
            <a:ext cx="901700" cy="4445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platzhalter 8"/>
          <p:cNvSpPr txBox="1">
            <a:spLocks/>
          </p:cNvSpPr>
          <p:nvPr/>
        </p:nvSpPr>
        <p:spPr>
          <a:xfrm>
            <a:off x="5334000" y="3627436"/>
            <a:ext cx="6127750" cy="231616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dirty="0" smtClean="0">
                <a:latin typeface="DIN" charset="0"/>
                <a:ea typeface="DIN" charset="0"/>
                <a:cs typeface="DIN" charset="0"/>
              </a:rPr>
              <a:t>Was sagt dir der </a:t>
            </a:r>
            <a:r>
              <a:rPr lang="de-DE" b="0" dirty="0" err="1" smtClean="0">
                <a:latin typeface="DIN" charset="0"/>
                <a:ea typeface="DIN" charset="0"/>
                <a:cs typeface="DIN" charset="0"/>
              </a:rPr>
              <a:t>mBot</a:t>
            </a:r>
            <a:r>
              <a:rPr lang="de-DE" b="0" dirty="0" smtClean="0">
                <a:latin typeface="DIN" charset="0"/>
                <a:ea typeface="DIN" charset="0"/>
                <a:cs typeface="DIN" charset="0"/>
              </a:rPr>
              <a:t>, wenn</a:t>
            </a:r>
          </a:p>
          <a:p>
            <a:pPr marL="57150" indent="-285750">
              <a:buFont typeface="Arial" charset="0"/>
              <a:buChar char="•"/>
            </a:pPr>
            <a:r>
              <a:rPr lang="de-DE" b="0" dirty="0">
                <a:latin typeface="DIN" charset="0"/>
                <a:ea typeface="DIN" charset="0"/>
                <a:cs typeface="DIN" charset="0"/>
              </a:rPr>
              <a:t>k</a:t>
            </a:r>
            <a:r>
              <a:rPr lang="de-DE" b="0" dirty="0" smtClean="0">
                <a:latin typeface="DIN" charset="0"/>
                <a:ea typeface="DIN" charset="0"/>
                <a:cs typeface="DIN" charset="0"/>
              </a:rPr>
              <a:t>ein Finger die Sensoren abdecken (hell)?</a:t>
            </a:r>
          </a:p>
          <a:p>
            <a:pPr marL="57150" indent="-285750">
              <a:buFont typeface="Arial" charset="0"/>
              <a:buChar char="•"/>
            </a:pPr>
            <a:r>
              <a:rPr lang="de-DE" b="0" dirty="0">
                <a:latin typeface="DIN" charset="0"/>
                <a:ea typeface="DIN" charset="0"/>
                <a:cs typeface="DIN" charset="0"/>
              </a:rPr>
              <a:t>dein Finger beiden Sensoren abdecken (dunkel)?</a:t>
            </a:r>
            <a:endParaRPr lang="de-DE" b="0" dirty="0" smtClean="0">
              <a:latin typeface="DIN" charset="0"/>
              <a:ea typeface="DIN" charset="0"/>
              <a:cs typeface="DIN" charset="0"/>
            </a:endParaRPr>
          </a:p>
          <a:p>
            <a:pPr marL="57150" indent="-285750">
              <a:buFont typeface="Arial" charset="0"/>
              <a:buChar char="•"/>
            </a:pPr>
            <a:r>
              <a:rPr lang="de-DE" b="0" dirty="0">
                <a:latin typeface="DIN" charset="0"/>
                <a:ea typeface="DIN" charset="0"/>
                <a:cs typeface="DIN" charset="0"/>
              </a:rPr>
              <a:t>d</a:t>
            </a:r>
            <a:r>
              <a:rPr lang="de-DE" b="0" dirty="0" smtClean="0">
                <a:latin typeface="DIN" charset="0"/>
                <a:ea typeface="DIN" charset="0"/>
                <a:cs typeface="DIN" charset="0"/>
              </a:rPr>
              <a:t>ein Finger über dem linken Sensor ist?</a:t>
            </a:r>
          </a:p>
          <a:p>
            <a:pPr marL="57150" indent="-285750">
              <a:buFont typeface="Arial" charset="0"/>
              <a:buChar char="•"/>
            </a:pPr>
            <a:r>
              <a:rPr lang="de-DE" b="0" dirty="0">
                <a:latin typeface="DIN" charset="0"/>
                <a:ea typeface="DIN" charset="0"/>
                <a:cs typeface="DIN" charset="0"/>
              </a:rPr>
              <a:t>d</a:t>
            </a:r>
            <a:r>
              <a:rPr lang="de-DE" b="0" dirty="0" smtClean="0">
                <a:latin typeface="DIN" charset="0"/>
                <a:ea typeface="DIN" charset="0"/>
                <a:cs typeface="DIN" charset="0"/>
              </a:rPr>
              <a:t>ein Finger über dem rechten Sensor ist?</a:t>
            </a:r>
          </a:p>
          <a:p>
            <a:pPr indent="0"/>
            <a:r>
              <a:rPr lang="de-DE" b="0" dirty="0" smtClean="0">
                <a:latin typeface="DIN" charset="0"/>
                <a:ea typeface="DIN" charset="0"/>
                <a:cs typeface="DIN" charset="0"/>
              </a:rPr>
              <a:t>Schreibe das Ergebnis auf.</a:t>
            </a:r>
            <a:endParaRPr lang="de-DE" b="0" dirty="0">
              <a:latin typeface="DIN" charset="0"/>
              <a:ea typeface="DIN" charset="0"/>
              <a:cs typeface="DIN" charset="0"/>
            </a:endParaRPr>
          </a:p>
          <a:p>
            <a:pPr marL="57150" indent="-285750">
              <a:buFont typeface="Arial" charset="0"/>
              <a:buChar char="•"/>
            </a:pPr>
            <a:endParaRPr lang="de-DE" b="0" dirty="0" smtClean="0">
              <a:latin typeface="DIN" charset="0"/>
              <a:ea typeface="DIN" charset="0"/>
              <a:cs typeface="DIN" charset="0"/>
            </a:endParaRPr>
          </a:p>
          <a:p>
            <a:pPr marL="57150" indent="-285750">
              <a:buFont typeface="Arial" charset="0"/>
              <a:buChar char="•"/>
            </a:pPr>
            <a:endParaRPr lang="de-DE" b="0" dirty="0">
              <a:latin typeface="DIN" charset="0"/>
              <a:ea typeface="DIN" charset="0"/>
              <a:cs typeface="DIN" charset="0"/>
            </a:endParaRPr>
          </a:p>
        </p:txBody>
      </p:sp>
      <p:sp>
        <p:nvSpPr>
          <p:cNvPr id="3" name="TextBox 2"/>
          <p:cNvSpPr txBox="1"/>
          <p:nvPr/>
        </p:nvSpPr>
        <p:spPr>
          <a:xfrm>
            <a:off x="10098884" y="3221784"/>
            <a:ext cx="1434047" cy="646331"/>
          </a:xfrm>
          <a:prstGeom prst="rect">
            <a:avLst/>
          </a:prstGeom>
        </p:spPr>
        <p:txBody>
          <a:bodyPr wrap="none" rtlCol="0">
            <a:spAutoFit/>
          </a:bodyPr>
          <a:lstStyle/>
          <a:p>
            <a:pPr marL="0" indent="0">
              <a:buNone/>
            </a:pPr>
            <a:r>
              <a:rPr lang="de-DE" sz="3600" kern="1200" baseline="0" dirty="0" smtClean="0">
                <a:solidFill>
                  <a:srgbClr val="FF0000"/>
                </a:solidFill>
                <a:latin typeface="+mn-lt"/>
                <a:ea typeface="+mn-ea"/>
                <a:cs typeface="+mn-cs"/>
              </a:rPr>
              <a:t>PORT2</a:t>
            </a:r>
            <a:endParaRPr lang="de-DE" sz="3600" kern="1200" baseline="0" dirty="0" smtClean="0">
              <a:solidFill>
                <a:srgbClr val="FF0000"/>
              </a:solidFill>
              <a:latin typeface="+mn-lt"/>
              <a:ea typeface="+mn-ea"/>
              <a:cs typeface="+mn-cs"/>
            </a:endParaRPr>
          </a:p>
        </p:txBody>
      </p:sp>
    </p:spTree>
    <p:extLst>
      <p:ext uri="{BB962C8B-B14F-4D97-AF65-F5344CB8AC3E}">
        <p14:creationId xmlns:p14="http://schemas.microsoft.com/office/powerpoint/2010/main" val="4223449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Was zeigt der Sensor an?</a:t>
            </a:r>
            <a:endParaRPr lang="de-DE"/>
          </a:p>
        </p:txBody>
      </p:sp>
      <p:sp>
        <p:nvSpPr>
          <p:cNvPr id="4" name="Textplatzhalter 8"/>
          <p:cNvSpPr txBox="1">
            <a:spLocks/>
          </p:cNvSpPr>
          <p:nvPr/>
        </p:nvSpPr>
        <p:spPr>
          <a:xfrm>
            <a:off x="7012084" y="4442053"/>
            <a:ext cx="4000500"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mtClean="0">
                <a:latin typeface="DIN" charset="0"/>
                <a:ea typeface="DIN" charset="0"/>
                <a:cs typeface="DIN" charset="0"/>
              </a:rPr>
              <a:t>Programmiere den </a:t>
            </a:r>
            <a:r>
              <a:rPr lang="de-DE" err="1" smtClean="0">
                <a:latin typeface="DIN" charset="0"/>
                <a:ea typeface="DIN" charset="0"/>
                <a:cs typeface="DIN" charset="0"/>
              </a:rPr>
              <a:t>mBot</a:t>
            </a:r>
            <a:r>
              <a:rPr lang="de-DE">
                <a:latin typeface="DIN" charset="0"/>
                <a:ea typeface="DIN" charset="0"/>
                <a:cs typeface="DIN" charset="0"/>
              </a:rPr>
              <a:t>:</a:t>
            </a:r>
            <a:r>
              <a:rPr lang="de-DE" smtClean="0">
                <a:latin typeface="DIN" charset="0"/>
                <a:ea typeface="DIN" charset="0"/>
                <a:cs typeface="DIN" charset="0"/>
              </a:rPr>
              <a:t> </a:t>
            </a:r>
            <a:endParaRPr lang="de-DE">
              <a:latin typeface="DIN" charset="0"/>
              <a:ea typeface="DIN" charset="0"/>
              <a:cs typeface="DIN" charset="0"/>
            </a:endParaRPr>
          </a:p>
        </p:txBody>
      </p:sp>
      <p:sp>
        <p:nvSpPr>
          <p:cNvPr id="17" name="Textplatzhalter 8"/>
          <p:cNvSpPr txBox="1">
            <a:spLocks/>
          </p:cNvSpPr>
          <p:nvPr/>
        </p:nvSpPr>
        <p:spPr>
          <a:xfrm>
            <a:off x="2705100" y="1309124"/>
            <a:ext cx="8307484" cy="2856475"/>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smtClean="0">
                <a:latin typeface="DIN" charset="0"/>
                <a:ea typeface="DIN" charset="0"/>
                <a:cs typeface="DIN" charset="0"/>
              </a:rPr>
              <a:t>Zeichne auf einem DIN A4 Blatt einen dicken schwarzen Balken </a:t>
            </a:r>
          </a:p>
          <a:p>
            <a:r>
              <a:rPr lang="de-DE" b="0" smtClean="0">
                <a:latin typeface="DIN" charset="0"/>
                <a:ea typeface="DIN" charset="0"/>
                <a:cs typeface="DIN" charset="0"/>
              </a:rPr>
              <a:t>Was sagt dir der </a:t>
            </a:r>
            <a:r>
              <a:rPr lang="de-DE" b="0" err="1" smtClean="0">
                <a:latin typeface="DIN" charset="0"/>
                <a:ea typeface="DIN" charset="0"/>
                <a:cs typeface="DIN" charset="0"/>
              </a:rPr>
              <a:t>mBot</a:t>
            </a:r>
            <a:r>
              <a:rPr lang="de-DE" b="0" smtClean="0">
                <a:latin typeface="DIN" charset="0"/>
                <a:ea typeface="DIN" charset="0"/>
                <a:cs typeface="DIN" charset="0"/>
              </a:rPr>
              <a:t>, wenn der </a:t>
            </a:r>
            <a:r>
              <a:rPr lang="de-DE" b="0" err="1" smtClean="0">
                <a:latin typeface="DIN" charset="0"/>
                <a:ea typeface="DIN" charset="0"/>
                <a:cs typeface="DIN" charset="0"/>
              </a:rPr>
              <a:t>mBot</a:t>
            </a:r>
            <a:endParaRPr lang="de-DE" b="0" smtClean="0">
              <a:latin typeface="DIN" charset="0"/>
              <a:ea typeface="DIN" charset="0"/>
              <a:cs typeface="DIN" charset="0"/>
            </a:endParaRPr>
          </a:p>
          <a:p>
            <a:pPr marL="57150" indent="-285750">
              <a:buFont typeface="Arial" charset="0"/>
              <a:buChar char="•"/>
            </a:pPr>
            <a:r>
              <a:rPr lang="de-DE" b="0" smtClean="0">
                <a:latin typeface="DIN" charset="0"/>
                <a:ea typeface="DIN" charset="0"/>
                <a:cs typeface="DIN" charset="0"/>
              </a:rPr>
              <a:t>mit beiden Sensoren NEBEN dem Balken steht?</a:t>
            </a:r>
          </a:p>
          <a:p>
            <a:pPr marL="57150" indent="-285750">
              <a:buFont typeface="Arial" charset="0"/>
              <a:buChar char="•"/>
            </a:pPr>
            <a:r>
              <a:rPr lang="de-DE" b="0" smtClean="0">
                <a:latin typeface="DIN" charset="0"/>
                <a:ea typeface="DIN" charset="0"/>
                <a:cs typeface="DIN" charset="0"/>
              </a:rPr>
              <a:t>mit beiden Sensoren AUF dem Balken steht?</a:t>
            </a:r>
          </a:p>
          <a:p>
            <a:pPr marL="57150" indent="-285750">
              <a:buFont typeface="Arial" charset="0"/>
              <a:buChar char="•"/>
            </a:pPr>
            <a:r>
              <a:rPr lang="de-DE" b="0" smtClean="0">
                <a:latin typeface="DIN" charset="0"/>
                <a:ea typeface="DIN" charset="0"/>
                <a:cs typeface="DIN" charset="0"/>
              </a:rPr>
              <a:t>NUR mit dem LINKEN Sensor auf dem Balken steht?</a:t>
            </a:r>
          </a:p>
          <a:p>
            <a:pPr marL="57150" indent="-285750">
              <a:buFont typeface="Arial" charset="0"/>
              <a:buChar char="•"/>
            </a:pPr>
            <a:r>
              <a:rPr lang="de-DE" b="0" smtClean="0">
                <a:latin typeface="DIN" charset="0"/>
                <a:ea typeface="DIN" charset="0"/>
                <a:cs typeface="DIN" charset="0"/>
              </a:rPr>
              <a:t>NUR mit dem Rechten Sensor auf dem Balken steht?</a:t>
            </a:r>
          </a:p>
          <a:p>
            <a:pPr indent="0"/>
            <a:r>
              <a:rPr lang="de-DE" smtClean="0">
                <a:latin typeface="DIN" charset="0"/>
                <a:ea typeface="DIN" charset="0"/>
                <a:cs typeface="DIN" charset="0"/>
              </a:rPr>
              <a:t>Schreibe das Ergebnis auf und vergleiche mit dem Ergebnis deiner Finger.</a:t>
            </a:r>
            <a:endParaRPr lang="de-DE">
              <a:latin typeface="DIN" charset="0"/>
              <a:ea typeface="DIN" charset="0"/>
              <a:cs typeface="DIN" charset="0"/>
            </a:endParaRPr>
          </a:p>
          <a:p>
            <a:pPr marL="57150" indent="-285750">
              <a:buFont typeface="Arial" charset="0"/>
              <a:buChar char="•"/>
            </a:pPr>
            <a:endParaRPr lang="de-DE" b="0" smtClean="0">
              <a:latin typeface="DIN" charset="0"/>
              <a:ea typeface="DIN" charset="0"/>
              <a:cs typeface="DIN" charset="0"/>
            </a:endParaRPr>
          </a:p>
          <a:p>
            <a:pPr marL="57150" indent="-285750">
              <a:buFont typeface="Arial" charset="0"/>
              <a:buChar char="•"/>
            </a:pPr>
            <a:endParaRPr lang="de-DE" b="0">
              <a:latin typeface="DIN" charset="0"/>
              <a:ea typeface="DIN" charset="0"/>
              <a:cs typeface="DIN" charset="0"/>
            </a:endParaRPr>
          </a:p>
        </p:txBody>
      </p:sp>
      <p:pic>
        <p:nvPicPr>
          <p:cNvPr id="3" name="Picture 2"/>
          <p:cNvPicPr>
            <a:picLocks noChangeAspect="1"/>
          </p:cNvPicPr>
          <p:nvPr/>
        </p:nvPicPr>
        <p:blipFill>
          <a:blip r:embed="rId2"/>
          <a:stretch>
            <a:fillRect/>
          </a:stretch>
        </p:blipFill>
        <p:spPr>
          <a:xfrm>
            <a:off x="623983" y="1136805"/>
            <a:ext cx="1800033" cy="2660805"/>
          </a:xfrm>
          <a:prstGeom prst="rect">
            <a:avLst/>
          </a:prstGeom>
        </p:spPr>
      </p:pic>
      <p:pic>
        <p:nvPicPr>
          <p:cNvPr id="11" name="Picture 10"/>
          <p:cNvPicPr>
            <a:picLocks noChangeAspect="1"/>
          </p:cNvPicPr>
          <p:nvPr/>
        </p:nvPicPr>
        <p:blipFill>
          <a:blip r:embed="rId3"/>
          <a:stretch>
            <a:fillRect/>
          </a:stretch>
        </p:blipFill>
        <p:spPr>
          <a:xfrm>
            <a:off x="7100984" y="4850041"/>
            <a:ext cx="3517900" cy="1701800"/>
          </a:xfrm>
          <a:prstGeom prst="rect">
            <a:avLst/>
          </a:prstGeom>
        </p:spPr>
      </p:pic>
    </p:spTree>
    <p:extLst>
      <p:ext uri="{BB962C8B-B14F-4D97-AF65-F5344CB8AC3E}">
        <p14:creationId xmlns:p14="http://schemas.microsoft.com/office/powerpoint/2010/main" val="1407804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Auf die Plätze, fertig, los und dann?</a:t>
            </a:r>
            <a:endParaRPr lang="de-DE"/>
          </a:p>
        </p:txBody>
      </p:sp>
      <p:sp>
        <p:nvSpPr>
          <p:cNvPr id="7" name="Textplatzhalter 8"/>
          <p:cNvSpPr txBox="1">
            <a:spLocks/>
          </p:cNvSpPr>
          <p:nvPr/>
        </p:nvSpPr>
        <p:spPr>
          <a:xfrm>
            <a:off x="573184" y="828676"/>
            <a:ext cx="6030816"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mtClean="0">
                <a:latin typeface="DIN" charset="0"/>
                <a:ea typeface="DIN" charset="0"/>
                <a:cs typeface="DIN" charset="0"/>
              </a:rPr>
              <a:t>Füge dem Programm noch folgende Befehle hinzu:</a:t>
            </a:r>
            <a:endParaRPr lang="de-DE">
              <a:latin typeface="DIN" charset="0"/>
              <a:ea typeface="DIN" charset="0"/>
              <a:cs typeface="DIN" charset="0"/>
            </a:endParaRPr>
          </a:p>
        </p:txBody>
      </p:sp>
      <p:sp>
        <p:nvSpPr>
          <p:cNvPr id="9" name="Textplatzhalter 8"/>
          <p:cNvSpPr txBox="1">
            <a:spLocks/>
          </p:cNvSpPr>
          <p:nvPr/>
        </p:nvSpPr>
        <p:spPr>
          <a:xfrm>
            <a:off x="5207000" y="1309125"/>
            <a:ext cx="5805584" cy="430775"/>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mtClean="0">
                <a:latin typeface="DIN" charset="0"/>
                <a:ea typeface="DIN" charset="0"/>
                <a:cs typeface="DIN" charset="0"/>
              </a:rPr>
              <a:t>Was kann man damit machen?</a:t>
            </a:r>
            <a:endParaRPr lang="de-DE">
              <a:latin typeface="DIN" charset="0"/>
              <a:ea typeface="DIN" charset="0"/>
              <a:cs typeface="DIN" charset="0"/>
            </a:endParaRPr>
          </a:p>
        </p:txBody>
      </p:sp>
      <p:pic>
        <p:nvPicPr>
          <p:cNvPr id="4" name="Picture 3"/>
          <p:cNvPicPr>
            <a:picLocks noChangeAspect="1"/>
          </p:cNvPicPr>
          <p:nvPr/>
        </p:nvPicPr>
        <p:blipFill>
          <a:blip r:embed="rId2"/>
          <a:stretch>
            <a:fillRect/>
          </a:stretch>
        </p:blipFill>
        <p:spPr>
          <a:xfrm>
            <a:off x="573184" y="1236664"/>
            <a:ext cx="3657600" cy="2070100"/>
          </a:xfrm>
          <a:prstGeom prst="rect">
            <a:avLst/>
          </a:prstGeom>
        </p:spPr>
      </p:pic>
      <p:pic>
        <p:nvPicPr>
          <p:cNvPr id="6" name="Picture 5"/>
          <p:cNvPicPr>
            <a:picLocks noChangeAspect="1"/>
          </p:cNvPicPr>
          <p:nvPr/>
        </p:nvPicPr>
        <p:blipFill>
          <a:blip r:embed="rId3"/>
          <a:stretch>
            <a:fillRect/>
          </a:stretch>
        </p:blipFill>
        <p:spPr>
          <a:xfrm>
            <a:off x="1524000" y="3943352"/>
            <a:ext cx="4826000" cy="2463800"/>
          </a:xfrm>
          <a:prstGeom prst="rect">
            <a:avLst/>
          </a:prstGeom>
        </p:spPr>
      </p:pic>
      <p:sp>
        <p:nvSpPr>
          <p:cNvPr id="11" name="Textplatzhalter 8"/>
          <p:cNvSpPr txBox="1">
            <a:spLocks/>
          </p:cNvSpPr>
          <p:nvPr/>
        </p:nvSpPr>
        <p:spPr>
          <a:xfrm>
            <a:off x="1523999" y="3471864"/>
            <a:ext cx="9816935"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smtClean="0">
                <a:latin typeface="DIN" charset="0"/>
                <a:ea typeface="DIN" charset="0"/>
                <a:cs typeface="DIN" charset="0"/>
              </a:rPr>
              <a:t>Und nun diese Befehle. Was </a:t>
            </a:r>
            <a:r>
              <a:rPr lang="de-DE" dirty="0" smtClean="0">
                <a:latin typeface="DIN" charset="0"/>
                <a:ea typeface="DIN" charset="0"/>
                <a:cs typeface="DIN" charset="0"/>
              </a:rPr>
              <a:t>glaubst du, passiert </a:t>
            </a:r>
            <a:r>
              <a:rPr lang="de-DE" dirty="0" smtClean="0">
                <a:latin typeface="DIN" charset="0"/>
                <a:ea typeface="DIN" charset="0"/>
                <a:cs typeface="DIN" charset="0"/>
              </a:rPr>
              <a:t>hier? Schau dir dazu deine Ergebnisse an. </a:t>
            </a:r>
            <a:endParaRPr lang="de-DE" dirty="0">
              <a:latin typeface="DIN" charset="0"/>
              <a:ea typeface="DIN" charset="0"/>
              <a:cs typeface="DIN" charset="0"/>
            </a:endParaRPr>
          </a:p>
        </p:txBody>
      </p:sp>
    </p:spTree>
    <p:extLst>
      <p:ext uri="{BB962C8B-B14F-4D97-AF65-F5344CB8AC3E}">
        <p14:creationId xmlns:p14="http://schemas.microsoft.com/office/powerpoint/2010/main" val="928272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und nun gegen den Balken!</a:t>
            </a:r>
            <a:endParaRPr lang="de-DE"/>
          </a:p>
        </p:txBody>
      </p:sp>
      <p:sp>
        <p:nvSpPr>
          <p:cNvPr id="7" name="Textplatzhalter 8"/>
          <p:cNvSpPr txBox="1">
            <a:spLocks/>
          </p:cNvSpPr>
          <p:nvPr/>
        </p:nvSpPr>
        <p:spPr>
          <a:xfrm>
            <a:off x="573184" y="828676"/>
            <a:ext cx="10628216" cy="6191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mtClean="0">
                <a:latin typeface="DIN" charset="0"/>
                <a:ea typeface="DIN" charset="0"/>
                <a:cs typeface="DIN" charset="0"/>
              </a:rPr>
              <a:t>Setze den </a:t>
            </a:r>
            <a:r>
              <a:rPr lang="de-DE" err="1" smtClean="0">
                <a:latin typeface="DIN" charset="0"/>
                <a:ea typeface="DIN" charset="0"/>
                <a:cs typeface="DIN" charset="0"/>
              </a:rPr>
              <a:t>mBot</a:t>
            </a:r>
            <a:r>
              <a:rPr lang="de-DE" smtClean="0">
                <a:latin typeface="DIN" charset="0"/>
                <a:ea typeface="DIN" charset="0"/>
                <a:cs typeface="DIN" charset="0"/>
              </a:rPr>
              <a:t> quer vor das Papier und lass ihn mit der Pfeiltaste losfahren. Überlege vorher, was passieren wird und erkläre warum.</a:t>
            </a:r>
            <a:endParaRPr lang="de-DE">
              <a:latin typeface="DIN" charset="0"/>
              <a:ea typeface="DIN" charset="0"/>
              <a:cs typeface="DIN" charset="0"/>
            </a:endParaRPr>
          </a:p>
        </p:txBody>
      </p:sp>
      <p:pic>
        <p:nvPicPr>
          <p:cNvPr id="2" name="Picture 1"/>
          <p:cNvPicPr>
            <a:picLocks noChangeAspect="1"/>
          </p:cNvPicPr>
          <p:nvPr/>
        </p:nvPicPr>
        <p:blipFill>
          <a:blip r:embed="rId2"/>
          <a:stretch>
            <a:fillRect/>
          </a:stretch>
        </p:blipFill>
        <p:spPr>
          <a:xfrm rot="10800000">
            <a:off x="2108200" y="1779196"/>
            <a:ext cx="7587793" cy="4558104"/>
          </a:xfrm>
          <a:prstGeom prst="rect">
            <a:avLst/>
          </a:prstGeom>
        </p:spPr>
      </p:pic>
    </p:spTree>
    <p:extLst>
      <p:ext uri="{BB962C8B-B14F-4D97-AF65-F5344CB8AC3E}">
        <p14:creationId xmlns:p14="http://schemas.microsoft.com/office/powerpoint/2010/main" val="1630189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Auf dem Balken...</a:t>
            </a:r>
            <a:endParaRPr lang="de-DE"/>
          </a:p>
        </p:txBody>
      </p:sp>
      <p:sp>
        <p:nvSpPr>
          <p:cNvPr id="7" name="Textplatzhalter 8"/>
          <p:cNvSpPr txBox="1">
            <a:spLocks/>
          </p:cNvSpPr>
          <p:nvPr/>
        </p:nvSpPr>
        <p:spPr>
          <a:xfrm>
            <a:off x="573184" y="828676"/>
            <a:ext cx="10628216" cy="3905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smtClean="0">
                <a:latin typeface="DIN" charset="0"/>
                <a:ea typeface="DIN" charset="0"/>
                <a:cs typeface="DIN" charset="0"/>
              </a:rPr>
              <a:t>Setze den </a:t>
            </a:r>
            <a:r>
              <a:rPr lang="de-DE" b="0" err="1" smtClean="0">
                <a:latin typeface="DIN" charset="0"/>
                <a:ea typeface="DIN" charset="0"/>
                <a:cs typeface="DIN" charset="0"/>
              </a:rPr>
              <a:t>mBot</a:t>
            </a:r>
            <a:r>
              <a:rPr lang="de-DE" b="0" smtClean="0">
                <a:latin typeface="DIN" charset="0"/>
                <a:ea typeface="DIN" charset="0"/>
                <a:cs typeface="DIN" charset="0"/>
              </a:rPr>
              <a:t> auf den Streifen und drücke den Pfeil. </a:t>
            </a:r>
            <a:r>
              <a:rPr lang="de-DE" smtClean="0">
                <a:latin typeface="DIN" charset="0"/>
                <a:ea typeface="DIN" charset="0"/>
                <a:cs typeface="DIN" charset="0"/>
              </a:rPr>
              <a:t>Warum bleibt er sofort wieder stehen?</a:t>
            </a:r>
            <a:endParaRPr lang="de-DE">
              <a:latin typeface="DIN" charset="0"/>
              <a:ea typeface="DIN" charset="0"/>
              <a:cs typeface="DIN" charset="0"/>
            </a:endParaRPr>
          </a:p>
        </p:txBody>
      </p:sp>
      <p:pic>
        <p:nvPicPr>
          <p:cNvPr id="3" name="Picture 2"/>
          <p:cNvPicPr>
            <a:picLocks noChangeAspect="1"/>
          </p:cNvPicPr>
          <p:nvPr/>
        </p:nvPicPr>
        <p:blipFill>
          <a:blip r:embed="rId2"/>
          <a:stretch>
            <a:fillRect/>
          </a:stretch>
        </p:blipFill>
        <p:spPr>
          <a:xfrm>
            <a:off x="3131392" y="1368073"/>
            <a:ext cx="5511800" cy="3074520"/>
          </a:xfrm>
          <a:prstGeom prst="rect">
            <a:avLst/>
          </a:prstGeom>
        </p:spPr>
      </p:pic>
      <p:sp>
        <p:nvSpPr>
          <p:cNvPr id="6" name="Textplatzhalter 8"/>
          <p:cNvSpPr txBox="1">
            <a:spLocks/>
          </p:cNvSpPr>
          <p:nvPr/>
        </p:nvSpPr>
        <p:spPr>
          <a:xfrm>
            <a:off x="482600" y="4591466"/>
            <a:ext cx="10628216" cy="16224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smtClean="0">
                <a:latin typeface="DIN" charset="0"/>
                <a:ea typeface="DIN" charset="0"/>
                <a:cs typeface="DIN" charset="0"/>
              </a:rPr>
              <a:t>Das drehen wir jetzt um! Was musst du machen, damit der </a:t>
            </a:r>
            <a:r>
              <a:rPr lang="de-DE" b="0" err="1" smtClean="0">
                <a:latin typeface="DIN" charset="0"/>
                <a:ea typeface="DIN" charset="0"/>
                <a:cs typeface="DIN" charset="0"/>
              </a:rPr>
              <a:t>mBot</a:t>
            </a:r>
            <a:r>
              <a:rPr lang="de-DE" b="0" smtClean="0">
                <a:latin typeface="DIN" charset="0"/>
                <a:ea typeface="DIN" charset="0"/>
                <a:cs typeface="DIN" charset="0"/>
              </a:rPr>
              <a:t> nicht bei schwarz (dunkel), sondern </a:t>
            </a:r>
            <a:r>
              <a:rPr lang="de-DE" b="0" err="1" smtClean="0">
                <a:latin typeface="DIN" charset="0"/>
                <a:ea typeface="DIN" charset="0"/>
                <a:cs typeface="DIN" charset="0"/>
              </a:rPr>
              <a:t>weiss</a:t>
            </a:r>
            <a:r>
              <a:rPr lang="de-DE" b="0" smtClean="0">
                <a:latin typeface="DIN" charset="0"/>
                <a:ea typeface="DIN" charset="0"/>
                <a:cs typeface="DIN" charset="0"/>
              </a:rPr>
              <a:t> (hell) stehen bleibt? </a:t>
            </a:r>
            <a:r>
              <a:rPr lang="de-DE" smtClean="0">
                <a:latin typeface="DIN" charset="0"/>
                <a:ea typeface="DIN" charset="0"/>
                <a:cs typeface="DIN" charset="0"/>
              </a:rPr>
              <a:t>Tipp: Schau in deine Ergebnisse.</a:t>
            </a:r>
          </a:p>
          <a:p>
            <a:r>
              <a:rPr lang="de-DE" b="0" smtClean="0">
                <a:latin typeface="DIN" charset="0"/>
                <a:ea typeface="DIN" charset="0"/>
                <a:cs typeface="DIN" charset="0"/>
              </a:rPr>
              <a:t>1) Ändere das Programm</a:t>
            </a:r>
          </a:p>
          <a:p>
            <a:r>
              <a:rPr lang="de-DE" b="0" smtClean="0">
                <a:latin typeface="DIN" charset="0"/>
                <a:ea typeface="DIN" charset="0"/>
                <a:cs typeface="DIN" charset="0"/>
              </a:rPr>
              <a:t>2) Setze den </a:t>
            </a:r>
            <a:r>
              <a:rPr lang="de-DE" b="0" err="1" smtClean="0">
                <a:latin typeface="DIN" charset="0"/>
                <a:ea typeface="DIN" charset="0"/>
                <a:cs typeface="DIN" charset="0"/>
              </a:rPr>
              <a:t>mBot</a:t>
            </a:r>
            <a:r>
              <a:rPr lang="de-DE" b="0" smtClean="0">
                <a:latin typeface="DIN" charset="0"/>
                <a:ea typeface="DIN" charset="0"/>
                <a:cs typeface="DIN" charset="0"/>
              </a:rPr>
              <a:t> auf den Anfang der Linie. Starte das </a:t>
            </a:r>
            <a:r>
              <a:rPr lang="de-DE" b="0" err="1" smtClean="0">
                <a:latin typeface="DIN" charset="0"/>
                <a:ea typeface="DIN" charset="0"/>
                <a:cs typeface="DIN" charset="0"/>
              </a:rPr>
              <a:t>Program</a:t>
            </a:r>
            <a:r>
              <a:rPr lang="de-DE" b="0" smtClean="0">
                <a:latin typeface="DIN" charset="0"/>
                <a:ea typeface="DIN" charset="0"/>
                <a:cs typeface="DIN" charset="0"/>
              </a:rPr>
              <a:t> (grüne Flagge) und drücke den Pfeil nach oben. Wann stoppt der </a:t>
            </a:r>
            <a:r>
              <a:rPr lang="de-DE" b="0" err="1" smtClean="0">
                <a:latin typeface="DIN" charset="0"/>
                <a:ea typeface="DIN" charset="0"/>
                <a:cs typeface="DIN" charset="0"/>
              </a:rPr>
              <a:t>mBot</a:t>
            </a:r>
            <a:r>
              <a:rPr lang="de-DE" b="0" smtClean="0">
                <a:latin typeface="DIN" charset="0"/>
                <a:ea typeface="DIN" charset="0"/>
                <a:cs typeface="DIN" charset="0"/>
              </a:rPr>
              <a:t> von selbst?</a:t>
            </a:r>
            <a:endParaRPr lang="de-DE" b="0">
              <a:latin typeface="DIN" charset="0"/>
              <a:ea typeface="DIN" charset="0"/>
              <a:cs typeface="DIN" charset="0"/>
            </a:endParaRPr>
          </a:p>
        </p:txBody>
      </p:sp>
    </p:spTree>
    <p:extLst>
      <p:ext uri="{BB962C8B-B14F-4D97-AF65-F5344CB8AC3E}">
        <p14:creationId xmlns:p14="http://schemas.microsoft.com/office/powerpoint/2010/main" val="536253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Wir verlassen den Balken!</a:t>
            </a:r>
            <a:endParaRPr lang="de-DE" dirty="0"/>
          </a:p>
        </p:txBody>
      </p:sp>
      <p:sp>
        <p:nvSpPr>
          <p:cNvPr id="7" name="Textplatzhalter 8"/>
          <p:cNvSpPr txBox="1">
            <a:spLocks/>
          </p:cNvSpPr>
          <p:nvPr/>
        </p:nvSpPr>
        <p:spPr>
          <a:xfrm>
            <a:off x="573184" y="739775"/>
            <a:ext cx="10628216" cy="5566021"/>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smtClean="0"/>
              <a:t>Wenn der </a:t>
            </a:r>
            <a:r>
              <a:rPr lang="de-DE" dirty="0" err="1" smtClean="0"/>
              <a:t>mBot</a:t>
            </a:r>
            <a:r>
              <a:rPr lang="de-DE" dirty="0" smtClean="0"/>
              <a:t> </a:t>
            </a:r>
          </a:p>
          <a:p>
            <a:pPr marL="57150" indent="-285750">
              <a:buFont typeface="Arial" charset="0"/>
              <a:buChar char="•"/>
            </a:pPr>
            <a:r>
              <a:rPr lang="de-DE" dirty="0" smtClean="0"/>
              <a:t>nach rechts die Linie verlässt, dann sagt der Sensor die Zahl 1</a:t>
            </a:r>
          </a:p>
          <a:p>
            <a:pPr marL="57150" indent="-285750">
              <a:buFont typeface="Arial" charset="0"/>
              <a:buChar char="•"/>
            </a:pPr>
            <a:r>
              <a:rPr lang="de-DE" dirty="0" smtClean="0"/>
              <a:t>nach links die Linie verlässt, dann sagt der Sensor die Zahl 2</a:t>
            </a:r>
          </a:p>
          <a:p>
            <a:pPr indent="0"/>
            <a:r>
              <a:rPr lang="de-DE" dirty="0" smtClean="0"/>
              <a:t>Probiere das mit der Hand aus, während der Motor des </a:t>
            </a:r>
            <a:r>
              <a:rPr lang="de-DE" dirty="0" err="1" smtClean="0"/>
              <a:t>mBot</a:t>
            </a:r>
            <a:r>
              <a:rPr lang="de-DE" dirty="0" smtClean="0"/>
              <a:t> aus ist.</a:t>
            </a:r>
          </a:p>
          <a:p>
            <a:pPr indent="0"/>
            <a:endParaRPr lang="de-DE" sz="1000" dirty="0"/>
          </a:p>
          <a:p>
            <a:pPr indent="0"/>
            <a:r>
              <a:rPr lang="de-DE" dirty="0" smtClean="0"/>
              <a:t>Wenn der </a:t>
            </a:r>
            <a:r>
              <a:rPr lang="de-DE" dirty="0" err="1" smtClean="0"/>
              <a:t>mBot</a:t>
            </a:r>
            <a:r>
              <a:rPr lang="de-DE" dirty="0" smtClean="0"/>
              <a:t> links die Linie verlassen hat, müssen wir im sagen, dass er wieder rein fährt. Das wollen wir ihm nun beibringen, in dem wir ihn in Richtung der Linie zurück drehen (also nach rechts). </a:t>
            </a:r>
            <a:endParaRPr lang="de-DE" dirty="0" smtClean="0"/>
          </a:p>
          <a:p>
            <a:pPr indent="0"/>
            <a:endParaRPr lang="de-DE" dirty="0"/>
          </a:p>
          <a:p>
            <a:r>
              <a:rPr lang="de-DE" dirty="0"/>
              <a:t>Bisher macht unser Programm folgendes:</a:t>
            </a:r>
          </a:p>
          <a:p>
            <a:pPr marL="57150" indent="-285750">
              <a:buFont typeface="Arial" charset="0"/>
              <a:buChar char="•"/>
            </a:pPr>
            <a:r>
              <a:rPr lang="de-DE" dirty="0"/>
              <a:t>Wenn der Sensor = 3 ist (also hell erkennt), dann stoppe</a:t>
            </a:r>
          </a:p>
          <a:p>
            <a:pPr indent="0"/>
            <a:r>
              <a:rPr lang="de-DE" dirty="0"/>
              <a:t>Was wir nun wollen: </a:t>
            </a:r>
            <a:r>
              <a:rPr lang="de-DE" dirty="0" smtClean="0"/>
              <a:t> </a:t>
            </a:r>
            <a:endParaRPr lang="de-DE" dirty="0"/>
          </a:p>
          <a:p>
            <a:pPr marL="971550" lvl="1" indent="-285750">
              <a:buFont typeface="Arial" charset="0"/>
              <a:buChar char="•"/>
            </a:pPr>
            <a:r>
              <a:rPr lang="de-DE" sz="1800" dirty="0" smtClean="0"/>
              <a:t>FALLS der </a:t>
            </a:r>
            <a:r>
              <a:rPr lang="de-DE" sz="1800" dirty="0"/>
              <a:t>Sensor = 2 ist, </a:t>
            </a:r>
          </a:p>
          <a:p>
            <a:pPr marL="971550" lvl="1" indent="-285750">
              <a:buFont typeface="Arial" charset="0"/>
              <a:buChar char="•"/>
            </a:pPr>
            <a:r>
              <a:rPr lang="de-DE" sz="1800" dirty="0"/>
              <a:t>dann soll der </a:t>
            </a:r>
            <a:r>
              <a:rPr lang="de-DE" sz="1800" dirty="0" err="1"/>
              <a:t>mBot</a:t>
            </a:r>
            <a:r>
              <a:rPr lang="de-DE" sz="1800" dirty="0"/>
              <a:t> nach rechts drehen </a:t>
            </a:r>
          </a:p>
          <a:p>
            <a:pPr marL="971550" lvl="1" indent="-285750">
              <a:buFont typeface="Arial" charset="0"/>
              <a:buChar char="•"/>
            </a:pPr>
            <a:r>
              <a:rPr lang="de-DE" sz="1800" dirty="0"/>
              <a:t>aber nur kurz für 0.1 Sekunden</a:t>
            </a:r>
          </a:p>
          <a:p>
            <a:pPr marL="971550" lvl="1" indent="-285750">
              <a:buFont typeface="Arial" charset="0"/>
              <a:buChar char="•"/>
            </a:pPr>
            <a:r>
              <a:rPr lang="de-DE" sz="1800" dirty="0"/>
              <a:t>und dann wieder mit normaler Geschwindigkeit weiterfahren.</a:t>
            </a:r>
          </a:p>
          <a:p>
            <a:pPr indent="0"/>
            <a:endParaRPr lang="de-DE" dirty="0"/>
          </a:p>
        </p:txBody>
      </p:sp>
      <p:pic>
        <p:nvPicPr>
          <p:cNvPr id="8" name="Picture 7"/>
          <p:cNvPicPr>
            <a:picLocks noChangeAspect="1"/>
          </p:cNvPicPr>
          <p:nvPr/>
        </p:nvPicPr>
        <p:blipFill>
          <a:blip r:embed="rId2"/>
          <a:stretch>
            <a:fillRect/>
          </a:stretch>
        </p:blipFill>
        <p:spPr>
          <a:xfrm>
            <a:off x="8084876" y="828676"/>
            <a:ext cx="2935549" cy="1420085"/>
          </a:xfrm>
          <a:prstGeom prst="rect">
            <a:avLst/>
          </a:prstGeom>
        </p:spPr>
      </p:pic>
      <p:pic>
        <p:nvPicPr>
          <p:cNvPr id="11" name="Picture 10"/>
          <p:cNvPicPr>
            <a:picLocks noChangeAspect="1"/>
          </p:cNvPicPr>
          <p:nvPr/>
        </p:nvPicPr>
        <p:blipFill>
          <a:blip r:embed="rId3"/>
          <a:stretch>
            <a:fillRect/>
          </a:stretch>
        </p:blipFill>
        <p:spPr>
          <a:xfrm>
            <a:off x="8084876" y="3299008"/>
            <a:ext cx="2472288" cy="1440546"/>
          </a:xfrm>
          <a:prstGeom prst="rect">
            <a:avLst/>
          </a:prstGeom>
        </p:spPr>
      </p:pic>
    </p:spTree>
    <p:extLst>
      <p:ext uri="{BB962C8B-B14F-4D97-AF65-F5344CB8AC3E}">
        <p14:creationId xmlns:p14="http://schemas.microsoft.com/office/powerpoint/2010/main" val="1499279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...und </a:t>
            </a:r>
            <a:r>
              <a:rPr lang="de-DE" dirty="0" smtClean="0"/>
              <a:t>drehen wieder </a:t>
            </a:r>
            <a:r>
              <a:rPr lang="de-DE" dirty="0" smtClean="0"/>
              <a:t>zurück</a:t>
            </a:r>
            <a:endParaRPr lang="de-DE" dirty="0"/>
          </a:p>
        </p:txBody>
      </p:sp>
      <p:sp>
        <p:nvSpPr>
          <p:cNvPr id="7" name="Textplatzhalter 8"/>
          <p:cNvSpPr txBox="1">
            <a:spLocks/>
          </p:cNvSpPr>
          <p:nvPr/>
        </p:nvSpPr>
        <p:spPr>
          <a:xfrm>
            <a:off x="573184" y="739775"/>
            <a:ext cx="10628216" cy="5875053"/>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smtClean="0"/>
              <a:t>Bisher macht unser Programm folgendes:</a:t>
            </a:r>
          </a:p>
          <a:p>
            <a:pPr marL="57150" indent="-285750">
              <a:buFont typeface="Arial" charset="0"/>
              <a:buChar char="•"/>
            </a:pPr>
            <a:r>
              <a:rPr lang="de-DE" dirty="0" smtClean="0"/>
              <a:t>Wenn der Sensor = 3 ist (also hell erkennt), dann stoppe</a:t>
            </a:r>
            <a:endParaRPr lang="de-DE" dirty="0"/>
          </a:p>
          <a:p>
            <a:pPr indent="0"/>
            <a:r>
              <a:rPr lang="de-DE" dirty="0" smtClean="0"/>
              <a:t>Was wir nun wollen: </a:t>
            </a:r>
          </a:p>
          <a:p>
            <a:pPr marL="285750" indent="-285750">
              <a:buFont typeface="Arial" charset="0"/>
              <a:buChar char="•"/>
            </a:pPr>
            <a:r>
              <a:rPr lang="de-DE" dirty="0" smtClean="0"/>
              <a:t>Sonst: </a:t>
            </a:r>
          </a:p>
          <a:p>
            <a:pPr marL="971550" lvl="1" indent="-285750">
              <a:buFont typeface="Arial" charset="0"/>
              <a:buChar char="•"/>
            </a:pPr>
            <a:r>
              <a:rPr lang="de-DE" sz="1800" dirty="0" smtClean="0"/>
              <a:t>Wenn der Sensor = 2 ist, </a:t>
            </a:r>
          </a:p>
          <a:p>
            <a:pPr marL="971550" lvl="1" indent="-285750">
              <a:buFont typeface="Arial" charset="0"/>
              <a:buChar char="•"/>
            </a:pPr>
            <a:r>
              <a:rPr lang="de-DE" sz="1800" dirty="0" smtClean="0"/>
              <a:t>dann soll der </a:t>
            </a:r>
            <a:r>
              <a:rPr lang="de-DE" sz="1800" dirty="0" err="1" smtClean="0"/>
              <a:t>mBot</a:t>
            </a:r>
            <a:r>
              <a:rPr lang="de-DE" sz="1800" dirty="0" smtClean="0"/>
              <a:t> nach rechts drehen </a:t>
            </a:r>
          </a:p>
          <a:p>
            <a:pPr marL="971550" lvl="1" indent="-285750">
              <a:buFont typeface="Arial" charset="0"/>
              <a:buChar char="•"/>
            </a:pPr>
            <a:r>
              <a:rPr lang="de-DE" sz="1800" dirty="0" smtClean="0"/>
              <a:t>aber nur kurz für 0.1 Sekunden</a:t>
            </a:r>
          </a:p>
          <a:p>
            <a:pPr marL="971550" lvl="1" indent="-285750">
              <a:buFont typeface="Arial" charset="0"/>
              <a:buChar char="•"/>
            </a:pPr>
            <a:r>
              <a:rPr lang="de-DE" sz="1800" dirty="0" smtClean="0"/>
              <a:t>und dann wieder mit normaler Geschwindigkeit weiterfahren.</a:t>
            </a:r>
          </a:p>
          <a:p>
            <a:pPr marL="285750" indent="-285750">
              <a:buFont typeface="Arial" charset="0"/>
              <a:buChar char="•"/>
            </a:pPr>
            <a:endParaRPr lang="de-DE" sz="1200" dirty="0"/>
          </a:p>
          <a:p>
            <a:pPr marL="285750" indent="-285750">
              <a:buFont typeface="Arial" charset="0"/>
              <a:buChar char="•"/>
            </a:pPr>
            <a:endParaRPr lang="de-DE" sz="1200" dirty="0" smtClean="0"/>
          </a:p>
          <a:p>
            <a:pPr indent="0"/>
            <a:r>
              <a:rPr lang="de-DE" dirty="0" smtClean="0">
                <a:solidFill>
                  <a:srgbClr val="FF0000"/>
                </a:solidFill>
              </a:rPr>
              <a:t>1) Erklärt </a:t>
            </a:r>
            <a:r>
              <a:rPr lang="de-DE" dirty="0">
                <a:solidFill>
                  <a:srgbClr val="FF0000"/>
                </a:solidFill>
              </a:rPr>
              <a:t>euch gegenseitig, was genau in dem Programm passiert </a:t>
            </a:r>
            <a:endParaRPr lang="de-DE" dirty="0" smtClean="0">
              <a:solidFill>
                <a:srgbClr val="FF0000"/>
              </a:solidFill>
            </a:endParaRPr>
          </a:p>
          <a:p>
            <a:pPr indent="0"/>
            <a:r>
              <a:rPr lang="de-DE" dirty="0" smtClean="0">
                <a:solidFill>
                  <a:srgbClr val="FF0000"/>
                </a:solidFill>
              </a:rPr>
              <a:t>(</a:t>
            </a:r>
            <a:r>
              <a:rPr lang="de-DE" dirty="0">
                <a:solidFill>
                  <a:srgbClr val="FF0000"/>
                </a:solidFill>
              </a:rPr>
              <a:t>Zeile für Zeile, Block für Block</a:t>
            </a:r>
            <a:r>
              <a:rPr lang="de-DE" dirty="0" smtClean="0">
                <a:solidFill>
                  <a:srgbClr val="FF0000"/>
                </a:solidFill>
              </a:rPr>
              <a:t>).</a:t>
            </a:r>
          </a:p>
          <a:p>
            <a:pPr indent="0"/>
            <a:r>
              <a:rPr lang="de-DE" dirty="0" smtClean="0"/>
              <a:t>2) Stellt den </a:t>
            </a:r>
            <a:r>
              <a:rPr lang="de-DE" dirty="0" err="1" smtClean="0"/>
              <a:t>mBot</a:t>
            </a:r>
            <a:r>
              <a:rPr lang="de-DE" dirty="0" smtClean="0"/>
              <a:t> </a:t>
            </a:r>
            <a:r>
              <a:rPr lang="de-DE" dirty="0" smtClean="0">
                <a:solidFill>
                  <a:schemeClr val="tx1"/>
                </a:solidFill>
              </a:rPr>
              <a:t>wie im Bild gezeigt </a:t>
            </a:r>
            <a:r>
              <a:rPr lang="de-DE" dirty="0" smtClean="0"/>
              <a:t>auf</a:t>
            </a:r>
          </a:p>
          <a:p>
            <a:pPr indent="0"/>
            <a:r>
              <a:rPr lang="de-DE" dirty="0"/>
              <a:t> </a:t>
            </a:r>
            <a:r>
              <a:rPr lang="de-DE" dirty="0" smtClean="0"/>
              <a:t>   und startet ihn mit dem „Pfeil nach oben“ </a:t>
            </a:r>
          </a:p>
          <a:p>
            <a:pPr indent="0"/>
            <a:r>
              <a:rPr lang="de-DE" dirty="0"/>
              <a:t> </a:t>
            </a:r>
            <a:r>
              <a:rPr lang="de-DE" dirty="0" smtClean="0"/>
              <a:t>   Klappt schon ganz gut, oder?</a:t>
            </a:r>
          </a:p>
          <a:p>
            <a:pPr indent="0"/>
            <a:r>
              <a:rPr lang="de-DE" dirty="0"/>
              <a:t> </a:t>
            </a:r>
            <a:r>
              <a:rPr lang="de-DE" dirty="0" smtClean="0"/>
              <a:t>   </a:t>
            </a:r>
            <a:r>
              <a:rPr lang="de-DE" dirty="0" smtClean="0">
                <a:solidFill>
                  <a:srgbClr val="FFC000"/>
                </a:solidFill>
              </a:rPr>
              <a:t>Aber was klappt nicht?</a:t>
            </a:r>
            <a:endParaRPr lang="de-DE" dirty="0">
              <a:solidFill>
                <a:srgbClr val="FFC000"/>
              </a:solidFill>
            </a:endParaRPr>
          </a:p>
        </p:txBody>
      </p:sp>
      <p:sp>
        <p:nvSpPr>
          <p:cNvPr id="4" name="Right Arrow 3"/>
          <p:cNvSpPr/>
          <p:nvPr/>
        </p:nvSpPr>
        <p:spPr>
          <a:xfrm rot="5400000">
            <a:off x="10098066" y="1234033"/>
            <a:ext cx="431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4220170" y="3427822"/>
            <a:ext cx="2877043" cy="357150"/>
          </a:xfrm>
          <a:prstGeom prst="rect">
            <a:avLst/>
          </a:prstGeom>
        </p:spPr>
      </p:pic>
      <p:pic>
        <p:nvPicPr>
          <p:cNvPr id="3" name="Picture 2"/>
          <p:cNvPicPr>
            <a:picLocks noChangeAspect="1"/>
          </p:cNvPicPr>
          <p:nvPr/>
        </p:nvPicPr>
        <p:blipFill>
          <a:blip r:embed="rId3"/>
          <a:stretch>
            <a:fillRect/>
          </a:stretch>
        </p:blipFill>
        <p:spPr>
          <a:xfrm flipH="1">
            <a:off x="4978400" y="5005663"/>
            <a:ext cx="2959100" cy="1609165"/>
          </a:xfrm>
          <a:prstGeom prst="rect">
            <a:avLst/>
          </a:prstGeom>
        </p:spPr>
      </p:pic>
      <p:pic>
        <p:nvPicPr>
          <p:cNvPr id="13" name="Picture 12"/>
          <p:cNvPicPr>
            <a:picLocks noChangeAspect="1"/>
          </p:cNvPicPr>
          <p:nvPr/>
        </p:nvPicPr>
        <p:blipFill>
          <a:blip r:embed="rId4"/>
          <a:stretch>
            <a:fillRect/>
          </a:stretch>
        </p:blipFill>
        <p:spPr>
          <a:xfrm>
            <a:off x="4028846" y="1952899"/>
            <a:ext cx="2734060" cy="414252"/>
          </a:xfrm>
          <a:prstGeom prst="rect">
            <a:avLst/>
          </a:prstGeom>
        </p:spPr>
      </p:pic>
      <p:pic>
        <p:nvPicPr>
          <p:cNvPr id="17" name="Picture 16"/>
          <p:cNvPicPr>
            <a:picLocks noChangeAspect="1"/>
          </p:cNvPicPr>
          <p:nvPr/>
        </p:nvPicPr>
        <p:blipFill>
          <a:blip r:embed="rId5"/>
          <a:stretch>
            <a:fillRect/>
          </a:stretch>
        </p:blipFill>
        <p:spPr>
          <a:xfrm>
            <a:off x="4617113" y="2854073"/>
            <a:ext cx="881162" cy="260015"/>
          </a:xfrm>
          <a:prstGeom prst="rect">
            <a:avLst/>
          </a:prstGeom>
        </p:spPr>
      </p:pic>
      <p:pic>
        <p:nvPicPr>
          <p:cNvPr id="6" name="Picture 5"/>
          <p:cNvPicPr>
            <a:picLocks noChangeAspect="1"/>
          </p:cNvPicPr>
          <p:nvPr/>
        </p:nvPicPr>
        <p:blipFill>
          <a:blip r:embed="rId6"/>
          <a:stretch>
            <a:fillRect/>
          </a:stretch>
        </p:blipFill>
        <p:spPr>
          <a:xfrm>
            <a:off x="5498275" y="2409270"/>
            <a:ext cx="2210479" cy="402684"/>
          </a:xfrm>
          <a:prstGeom prst="rect">
            <a:avLst/>
          </a:prstGeom>
        </p:spPr>
      </p:pic>
      <p:pic>
        <p:nvPicPr>
          <p:cNvPr id="9" name="Picture 8"/>
          <p:cNvPicPr>
            <a:picLocks noChangeAspect="1"/>
          </p:cNvPicPr>
          <p:nvPr/>
        </p:nvPicPr>
        <p:blipFill>
          <a:blip r:embed="rId7"/>
          <a:stretch>
            <a:fillRect/>
          </a:stretch>
        </p:blipFill>
        <p:spPr>
          <a:xfrm>
            <a:off x="8386453" y="1684746"/>
            <a:ext cx="3550227" cy="2306645"/>
          </a:xfrm>
          <a:prstGeom prst="rect">
            <a:avLst/>
          </a:prstGeom>
        </p:spPr>
      </p:pic>
      <p:sp>
        <p:nvSpPr>
          <p:cNvPr id="10" name="TextBox 9"/>
          <p:cNvSpPr txBox="1"/>
          <p:nvPr/>
        </p:nvSpPr>
        <p:spPr>
          <a:xfrm>
            <a:off x="8386454" y="4694028"/>
            <a:ext cx="3550227" cy="1877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indent="0">
              <a:buNone/>
            </a:pPr>
            <a:r>
              <a:rPr lang="de-DE" sz="3600" kern="1200" baseline="0" dirty="0" smtClean="0">
                <a:solidFill>
                  <a:schemeClr val="bg1"/>
                </a:solidFill>
                <a:latin typeface="+mn-lt"/>
                <a:ea typeface="+mn-ea"/>
                <a:cs typeface="+mn-cs"/>
              </a:rPr>
              <a:t>Tipp:</a:t>
            </a:r>
          </a:p>
          <a:p>
            <a:pPr marL="0" indent="0">
              <a:buNone/>
            </a:pPr>
            <a:r>
              <a:rPr lang="de-DE" sz="2000" dirty="0" smtClean="0">
                <a:solidFill>
                  <a:schemeClr val="bg1"/>
                </a:solidFill>
              </a:rPr>
              <a:t>Wenn der </a:t>
            </a:r>
            <a:r>
              <a:rPr lang="de-DE" sz="2000" dirty="0" err="1" smtClean="0">
                <a:solidFill>
                  <a:schemeClr val="bg1"/>
                </a:solidFill>
              </a:rPr>
              <a:t>mbot</a:t>
            </a:r>
            <a:r>
              <a:rPr lang="de-DE" sz="2000" dirty="0" smtClean="0">
                <a:solidFill>
                  <a:schemeClr val="bg1"/>
                </a:solidFill>
              </a:rPr>
              <a:t> zu hektisch ist,</a:t>
            </a:r>
            <a:r>
              <a:rPr lang="de-DE" sz="2000" dirty="0">
                <a:solidFill>
                  <a:schemeClr val="bg1"/>
                </a:solidFill>
              </a:rPr>
              <a:t> </a:t>
            </a:r>
            <a:r>
              <a:rPr lang="de-DE" sz="2000" dirty="0" smtClean="0">
                <a:solidFill>
                  <a:schemeClr val="bg1"/>
                </a:solidFill>
              </a:rPr>
              <a:t>geht mit der Geschwindigkeit auf 60 runter und probiert es damit!</a:t>
            </a:r>
          </a:p>
        </p:txBody>
      </p:sp>
    </p:spTree>
    <p:extLst>
      <p:ext uri="{BB962C8B-B14F-4D97-AF65-F5344CB8AC3E}">
        <p14:creationId xmlns:p14="http://schemas.microsoft.com/office/powerpoint/2010/main" val="204555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Am Rand entlang und dann doch zu weit...</a:t>
            </a:r>
            <a:endParaRPr lang="de-DE"/>
          </a:p>
        </p:txBody>
      </p:sp>
      <p:sp>
        <p:nvSpPr>
          <p:cNvPr id="7" name="Textplatzhalter 8"/>
          <p:cNvSpPr txBox="1">
            <a:spLocks/>
          </p:cNvSpPr>
          <p:nvPr/>
        </p:nvSpPr>
        <p:spPr>
          <a:xfrm>
            <a:off x="573184" y="739775"/>
            <a:ext cx="6221316" cy="5637273"/>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tabLst>
                <a:tab pos="304800" algn="l"/>
                <a:tab pos="307975" algn="l"/>
                <a:tab pos="1081088" algn="l"/>
                <a:tab pos="2152650" algn="l"/>
                <a:tab pos="3233738" algn="l"/>
                <a:tab pos="4303713" algn="l"/>
                <a:tab pos="5386388" algn="l"/>
              </a:tabLst>
            </a:pPr>
            <a:r>
              <a:rPr lang="de-DE" dirty="0" smtClean="0">
                <a:solidFill>
                  <a:schemeClr val="tx1"/>
                </a:solidFill>
              </a:rPr>
              <a:t>Der </a:t>
            </a:r>
            <a:r>
              <a:rPr lang="de-DE" dirty="0" err="1" smtClean="0">
                <a:solidFill>
                  <a:schemeClr val="tx1"/>
                </a:solidFill>
              </a:rPr>
              <a:t>mBot</a:t>
            </a:r>
            <a:r>
              <a:rPr lang="de-DE" dirty="0" smtClean="0">
                <a:solidFill>
                  <a:schemeClr val="tx1"/>
                </a:solidFill>
              </a:rPr>
              <a:t> fährt über aus der Linie raus!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Woran liegt das?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Was kann man tun, wenn er über die Linie gefahren ist? </a:t>
            </a:r>
            <a:br>
              <a:rPr lang="de-DE" dirty="0" smtClean="0"/>
            </a:br>
            <a:r>
              <a:rPr lang="de-DE" dirty="0" smtClean="0"/>
              <a:t>	Was würdest du mit der Hand tun?</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Welche Zahl geben die Sensoren aus, wenn er über der Linie ist?</a:t>
            </a:r>
          </a:p>
          <a:p>
            <a:pPr marL="285750" indent="-285750">
              <a:buFont typeface="Arial" charset="0"/>
              <a:buChar char="•"/>
              <a:tabLst>
                <a:tab pos="304800" algn="l"/>
                <a:tab pos="307975" algn="l"/>
                <a:tab pos="1081088" algn="l"/>
                <a:tab pos="2152650" algn="l"/>
                <a:tab pos="3233738" algn="l"/>
                <a:tab pos="4303713" algn="l"/>
                <a:tab pos="5386388" algn="l"/>
              </a:tabLst>
            </a:pPr>
            <a:endParaRPr lang="de-DE" dirty="0" smtClean="0"/>
          </a:p>
          <a:p>
            <a:pPr marL="285750" indent="-285750">
              <a:tabLst>
                <a:tab pos="304800" algn="l"/>
                <a:tab pos="307975" algn="l"/>
                <a:tab pos="1081088" algn="l"/>
                <a:tab pos="2152650" algn="l"/>
                <a:tab pos="3233738" algn="l"/>
                <a:tab pos="4303713" algn="l"/>
                <a:tab pos="5386388" algn="l"/>
              </a:tabLst>
            </a:pPr>
            <a:r>
              <a:rPr lang="de-DE" dirty="0" smtClean="0"/>
              <a:t>Das soll der </a:t>
            </a:r>
            <a:r>
              <a:rPr lang="de-DE" dirty="0" err="1" smtClean="0"/>
              <a:t>mBot</a:t>
            </a:r>
            <a:r>
              <a:rPr lang="de-DE" dirty="0" smtClean="0"/>
              <a:t> nun tun: </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FALLS  der Sensor = __________</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DANN fahre ____________ </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für eine kurze Zeit (0.3 Sekunden)</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und fahre weiter vorwärts</a:t>
            </a:r>
          </a:p>
          <a:p>
            <a:pPr marL="285750" indent="-285750">
              <a:buFont typeface="Arial" charset="0"/>
              <a:buChar char="•"/>
              <a:tabLst>
                <a:tab pos="304800" algn="l"/>
                <a:tab pos="307975" algn="l"/>
                <a:tab pos="1081088" algn="l"/>
                <a:tab pos="2152650" algn="l"/>
                <a:tab pos="3233738" algn="l"/>
                <a:tab pos="4303713" algn="l"/>
                <a:tab pos="5386388" algn="l"/>
              </a:tabLst>
            </a:pPr>
            <a:endParaRPr lang="de-DE" dirty="0"/>
          </a:p>
          <a:p>
            <a:pPr marL="285750" indent="-285750">
              <a:tabLst>
                <a:tab pos="304800" algn="l"/>
                <a:tab pos="307975" algn="l"/>
                <a:tab pos="1081088" algn="l"/>
                <a:tab pos="2152650" algn="l"/>
                <a:tab pos="3233738" algn="l"/>
                <a:tab pos="4303713" algn="l"/>
                <a:tab pos="5386388" algn="l"/>
              </a:tabLst>
            </a:pPr>
            <a:r>
              <a:rPr lang="de-DE" dirty="0" smtClean="0"/>
              <a:t>Probiere es aus: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Wie weit kommt er?</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smtClean="0"/>
              <a:t>Was passiert jetzt? Was fehlt noch?</a:t>
            </a:r>
          </a:p>
        </p:txBody>
      </p:sp>
      <p:sp>
        <p:nvSpPr>
          <p:cNvPr id="16" name="Rectangle 15"/>
          <p:cNvSpPr/>
          <p:nvPr/>
        </p:nvSpPr>
        <p:spPr>
          <a:xfrm>
            <a:off x="6697682" y="2921330"/>
            <a:ext cx="5296395" cy="3331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solidFill>
                  <a:srgbClr val="FF0000"/>
                </a:solidFill>
              </a:rPr>
              <a:t>Mentor: </a:t>
            </a:r>
            <a:r>
              <a:rPr lang="en-US" dirty="0" err="1" smtClean="0">
                <a:solidFill>
                  <a:srgbClr val="FF0000"/>
                </a:solidFill>
              </a:rPr>
              <a:t>Erst</a:t>
            </a:r>
            <a:r>
              <a:rPr lang="en-US" dirty="0" smtClean="0">
                <a:solidFill>
                  <a:srgbClr val="FF0000"/>
                </a:solidFill>
              </a:rPr>
              <a:t> mal </a:t>
            </a:r>
            <a:r>
              <a:rPr lang="en-US" dirty="0" err="1" smtClean="0">
                <a:solidFill>
                  <a:srgbClr val="FF0000"/>
                </a:solidFill>
              </a:rPr>
              <a:t>abdecken</a:t>
            </a:r>
            <a:r>
              <a:rPr lang="en-US" dirty="0" smtClean="0">
                <a:solidFill>
                  <a:srgbClr val="FF0000"/>
                </a:solidFill>
              </a:rPr>
              <a:t> auf der </a:t>
            </a:r>
            <a:r>
              <a:rPr lang="en-US" dirty="0" err="1" smtClean="0">
                <a:solidFill>
                  <a:srgbClr val="FF0000"/>
                </a:solidFill>
              </a:rPr>
              <a:t>Folie</a:t>
            </a:r>
            <a:endParaRPr lang="en-US" dirty="0">
              <a:solidFill>
                <a:srgbClr val="FF0000"/>
              </a:solidFill>
            </a:endParaRPr>
          </a:p>
        </p:txBody>
      </p:sp>
      <p:pic>
        <p:nvPicPr>
          <p:cNvPr id="2" name="Picture 1"/>
          <p:cNvPicPr>
            <a:picLocks noChangeAspect="1"/>
          </p:cNvPicPr>
          <p:nvPr/>
        </p:nvPicPr>
        <p:blipFill>
          <a:blip r:embed="rId2"/>
          <a:stretch>
            <a:fillRect/>
          </a:stretch>
        </p:blipFill>
        <p:spPr>
          <a:xfrm>
            <a:off x="7231329" y="3897663"/>
            <a:ext cx="4229100" cy="1841500"/>
          </a:xfrm>
          <a:prstGeom prst="rect">
            <a:avLst/>
          </a:prstGeom>
        </p:spPr>
      </p:pic>
      <p:sp>
        <p:nvSpPr>
          <p:cNvPr id="3" name="TextBox 2"/>
          <p:cNvSpPr txBox="1"/>
          <p:nvPr/>
        </p:nvSpPr>
        <p:spPr>
          <a:xfrm>
            <a:off x="7231329" y="3169772"/>
            <a:ext cx="2904193" cy="400110"/>
          </a:xfrm>
          <a:prstGeom prst="rect">
            <a:avLst/>
          </a:prstGeom>
        </p:spPr>
        <p:txBody>
          <a:bodyPr wrap="none" rtlCol="0">
            <a:spAutoFit/>
          </a:bodyPr>
          <a:lstStyle/>
          <a:p>
            <a:pPr marL="0" indent="0">
              <a:buNone/>
            </a:pPr>
            <a:r>
              <a:rPr lang="de-DE" sz="2000" kern="1200" baseline="0" dirty="0" smtClean="0">
                <a:solidFill>
                  <a:srgbClr val="FFC000"/>
                </a:solidFill>
                <a:latin typeface="+mn-lt"/>
                <a:ea typeface="+mn-ea"/>
                <a:cs typeface="+mn-cs"/>
              </a:rPr>
              <a:t>Diesen Block ergänzen wir</a:t>
            </a:r>
            <a:endParaRPr lang="de-DE" sz="2000" kern="1200" baseline="0" dirty="0" smtClean="0">
              <a:solidFill>
                <a:srgbClr val="FFC000"/>
              </a:solidFill>
              <a:latin typeface="+mn-lt"/>
              <a:ea typeface="+mn-ea"/>
              <a:cs typeface="+mn-cs"/>
            </a:endParaRPr>
          </a:p>
        </p:txBody>
      </p:sp>
    </p:spTree>
    <p:extLst>
      <p:ext uri="{BB962C8B-B14F-4D97-AF65-F5344CB8AC3E}">
        <p14:creationId xmlns:p14="http://schemas.microsoft.com/office/powerpoint/2010/main" val="718653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otalTime>566</TotalTime>
  <Words>871</Words>
  <Application>Microsoft Macintosh PowerPoint</Application>
  <PresentationFormat>Widescreen</PresentationFormat>
  <Paragraphs>121</Paragraphs>
  <Slides>13</Slides>
  <Notes>0</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19" baseType="lpstr">
      <vt:lpstr>Calibri</vt:lpstr>
      <vt:lpstr>DIN</vt:lpstr>
      <vt:lpstr>Arial</vt:lpstr>
      <vt:lpstr>Basis</vt:lpstr>
      <vt:lpstr>Design1</vt:lpstr>
      <vt:lpstr>Image</vt:lpstr>
      <vt:lpstr>PowerPoint Presentation</vt:lpstr>
      <vt:lpstr>Der Linien-Verfolger-Sensor</vt:lpstr>
      <vt:lpstr>Was zeigt der Sensor an?</vt:lpstr>
      <vt:lpstr>Auf die Plätze, fertig, los und dann?</vt:lpstr>
      <vt:lpstr>und nun gegen den Balken!</vt:lpstr>
      <vt:lpstr>Auf dem Balken...</vt:lpstr>
      <vt:lpstr>Wir verlassen den Balken!</vt:lpstr>
      <vt:lpstr>...und drehen wieder zurück</vt:lpstr>
      <vt:lpstr>Am Rand entlang und dann doch zu weit...</vt:lpstr>
      <vt:lpstr>Jetzt wird es richtig cool!</vt:lpstr>
      <vt:lpstr>Gratulation!</vt:lpstr>
      <vt:lpstr>mBot weicht aus</vt:lpstr>
      <vt:lpstr>mbot weicht aus – die Lösung</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Stefan Höhn</cp:lastModifiedBy>
  <cp:revision>45</cp:revision>
  <dcterms:created xsi:type="dcterms:W3CDTF">2016-08-27T09:01:45Z</dcterms:created>
  <dcterms:modified xsi:type="dcterms:W3CDTF">2016-10-18T18:34:31Z</dcterms:modified>
</cp:coreProperties>
</file>